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30"/>
  </p:notesMasterIdLst>
  <p:sldIdLst>
    <p:sldId id="2745" r:id="rId2"/>
    <p:sldId id="2746" r:id="rId3"/>
    <p:sldId id="2806" r:id="rId4"/>
    <p:sldId id="2789" r:id="rId5"/>
    <p:sldId id="2790" r:id="rId6"/>
    <p:sldId id="2807" r:id="rId7"/>
    <p:sldId id="2785" r:id="rId8"/>
    <p:sldId id="2788" r:id="rId9"/>
    <p:sldId id="2748" r:id="rId10"/>
    <p:sldId id="2778" r:id="rId11"/>
    <p:sldId id="2797" r:id="rId12"/>
    <p:sldId id="2798" r:id="rId13"/>
    <p:sldId id="2780" r:id="rId14"/>
    <p:sldId id="2782" r:id="rId15"/>
    <p:sldId id="2783" r:id="rId16"/>
    <p:sldId id="2799" r:id="rId17"/>
    <p:sldId id="2749" r:id="rId18"/>
    <p:sldId id="2805" r:id="rId19"/>
    <p:sldId id="2796" r:id="rId20"/>
    <p:sldId id="2794" r:id="rId21"/>
    <p:sldId id="2803" r:id="rId22"/>
    <p:sldId id="2804" r:id="rId23"/>
    <p:sldId id="2760" r:id="rId24"/>
    <p:sldId id="2786" r:id="rId25"/>
    <p:sldId id="2800" r:id="rId26"/>
    <p:sldId id="2801" r:id="rId27"/>
    <p:sldId id="2787" r:id="rId28"/>
    <p:sldId id="2777" r:id="rId29"/>
  </p:sldIdLst>
  <p:sldSz cx="12858750" cy="723265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FBFBF"/>
    <a:srgbClr val="212E3C"/>
    <a:srgbClr val="FBBF09"/>
    <a:srgbClr val="EF4232"/>
    <a:srgbClr val="03A9F0"/>
    <a:srgbClr val="FFFFFF"/>
    <a:srgbClr val="FABCA8"/>
    <a:srgbClr val="57562F"/>
    <a:srgbClr val="FBC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2986" autoAdjust="0"/>
  </p:normalViewPr>
  <p:slideViewPr>
    <p:cSldViewPr>
      <p:cViewPr varScale="1">
        <p:scale>
          <a:sx n="39" d="100"/>
          <a:sy n="39" d="100"/>
        </p:scale>
        <p:origin x="45" y="79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81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179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7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790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6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13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5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8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247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879545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29282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0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598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337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1327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81309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04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79413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56335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38448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9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3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4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9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9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52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E3AD87B8-9A4B-45E2-BBE5-FB86ADE287A3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6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12800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834" r="-21600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749248" y="4407377"/>
            <a:ext cx="5544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智能小车详细设计方案介绍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749248" y="5327823"/>
            <a:ext cx="672879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749248" y="5023052"/>
            <a:ext cx="5544616" cy="3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detailed design scheme of intelligent car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欧美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4575" y="-1280219"/>
            <a:ext cx="609600" cy="609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7A6D99-CA1E-4732-A098-DB1BA68574E9}"/>
              </a:ext>
            </a:extLst>
          </p:cNvPr>
          <p:cNvSpPr/>
          <p:nvPr/>
        </p:nvSpPr>
        <p:spPr>
          <a:xfrm>
            <a:off x="5749248" y="5628368"/>
            <a:ext cx="64293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汇报人：杨瑞帆  宁梓豪  武昊</a:t>
            </a:r>
          </a:p>
          <a:p>
            <a:r>
              <a:rPr lang="zh-CN" altLang="en-US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汇报时间：</a:t>
            </a:r>
            <a:r>
              <a:rPr lang="en-US" altLang="zh-CN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2021</a:t>
            </a:r>
            <a:r>
              <a:rPr lang="zh-CN" altLang="en-US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5A1098-BA9D-4ADA-A5E2-86DDDEB11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863" y="1080451"/>
            <a:ext cx="2592288" cy="26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4" grpId="0"/>
      <p:bldP spid="4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F8D8BE-E4E5-460E-A119-3EFA39533F95}"/>
              </a:ext>
            </a:extLst>
          </p:cNvPr>
          <p:cNvSpPr txBox="1"/>
          <p:nvPr/>
        </p:nvSpPr>
        <p:spPr>
          <a:xfrm>
            <a:off x="11448219" y="1888133"/>
            <a:ext cx="677108" cy="37444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硬件连接原理图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CA0C75-08AF-44DF-9A84-4041974D1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0" y="696763"/>
            <a:ext cx="10376245" cy="65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69D2F5-5F1C-4358-88A2-1CAB618EDBFC}"/>
              </a:ext>
            </a:extLst>
          </p:cNvPr>
          <p:cNvSpPr txBox="1"/>
          <p:nvPr/>
        </p:nvSpPr>
        <p:spPr>
          <a:xfrm>
            <a:off x="9309695" y="203214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接线表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EFA3F-ECA2-40A8-99D7-17EBDCA40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3" y="677567"/>
            <a:ext cx="7640168" cy="65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69D2F5-5F1C-4358-88A2-1CAB618EDBFC}"/>
              </a:ext>
            </a:extLst>
          </p:cNvPr>
          <p:cNvSpPr txBox="1"/>
          <p:nvPr/>
        </p:nvSpPr>
        <p:spPr>
          <a:xfrm>
            <a:off x="608929" y="7537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FBC5FF-12B2-4879-9500-84B918426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3" y="1488922"/>
            <a:ext cx="4403201" cy="22729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0DB9A3-BD26-40D7-813F-D834FC45F9AB}"/>
              </a:ext>
            </a:extLst>
          </p:cNvPr>
          <p:cNvSpPr txBox="1"/>
          <p:nvPr/>
        </p:nvSpPr>
        <p:spPr>
          <a:xfrm>
            <a:off x="5565279" y="1338568"/>
            <a:ext cx="5472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同一计时器不同通道，产生不同占空比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CH1+CH4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的四个通道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电机编码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TIM4_CH1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产生脉冲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TIM5_CH1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超声波：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实现时程序再调用计时器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如果实际硬件计时器不够，还可用软件计时器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FA80F231-66A3-41BE-8D78-725B6BE8143E}"/>
              </a:ext>
            </a:extLst>
          </p:cNvPr>
          <p:cNvSpPr/>
          <p:nvPr/>
        </p:nvSpPr>
        <p:spPr>
          <a:xfrm>
            <a:off x="1570973" y="1753409"/>
            <a:ext cx="864097" cy="216024"/>
          </a:xfrm>
          <a:prstGeom prst="frame">
            <a:avLst>
              <a:gd name="adj1" fmla="val 4941"/>
            </a:avLst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AFE3B8C-D0D6-4086-8DB4-3524E7BA9F37}"/>
              </a:ext>
            </a:extLst>
          </p:cNvPr>
          <p:cNvSpPr/>
          <p:nvPr/>
        </p:nvSpPr>
        <p:spPr>
          <a:xfrm>
            <a:off x="4254296" y="1753409"/>
            <a:ext cx="864097" cy="216024"/>
          </a:xfrm>
          <a:prstGeom prst="frame">
            <a:avLst>
              <a:gd name="adj1" fmla="val 4941"/>
            </a:avLst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5345B11F-8E3A-4A95-A562-9ECDBFF3993D}"/>
              </a:ext>
            </a:extLst>
          </p:cNvPr>
          <p:cNvSpPr/>
          <p:nvPr/>
        </p:nvSpPr>
        <p:spPr>
          <a:xfrm>
            <a:off x="1570972" y="2258385"/>
            <a:ext cx="3547421" cy="216024"/>
          </a:xfrm>
          <a:prstGeom prst="frame">
            <a:avLst>
              <a:gd name="adj1" fmla="val 4941"/>
            </a:avLst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>
            <a:extLst>
              <a:ext uri="{FF2B5EF4-FFF2-40B4-BE49-F238E27FC236}">
                <a16:creationId xmlns:a16="http://schemas.microsoft.com/office/drawing/2014/main" id="{4EBB2222-EF12-4D62-A819-CC038C0B92C6}"/>
              </a:ext>
            </a:extLst>
          </p:cNvPr>
          <p:cNvSpPr/>
          <p:nvPr/>
        </p:nvSpPr>
        <p:spPr>
          <a:xfrm>
            <a:off x="1570972" y="2516751"/>
            <a:ext cx="864098" cy="523510"/>
          </a:xfrm>
          <a:prstGeom prst="frame">
            <a:avLst>
              <a:gd name="adj1" fmla="val 4941"/>
            </a:avLst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BF33C89E-ADB9-4668-83DF-5A1167B12ECC}"/>
              </a:ext>
            </a:extLst>
          </p:cNvPr>
          <p:cNvSpPr/>
          <p:nvPr/>
        </p:nvSpPr>
        <p:spPr>
          <a:xfrm>
            <a:off x="2508141" y="2516751"/>
            <a:ext cx="864098" cy="523510"/>
          </a:xfrm>
          <a:prstGeom prst="frame">
            <a:avLst>
              <a:gd name="adj1" fmla="val 4941"/>
            </a:avLst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F79D74-3AE7-4268-9742-E38B6EBC1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41" y="4639287"/>
            <a:ext cx="3543800" cy="21059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BAED4D8-ACC0-4D17-B746-3EBB3C16EEB3}"/>
              </a:ext>
            </a:extLst>
          </p:cNvPr>
          <p:cNvSpPr txBox="1"/>
          <p:nvPr/>
        </p:nvSpPr>
        <p:spPr>
          <a:xfrm>
            <a:off x="5565279" y="4677228"/>
            <a:ext cx="5472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USART3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USART4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HC-05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USART1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702" y="1253943"/>
            <a:ext cx="5688632" cy="5311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L298N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一拖二，每个驱动连接一侧电机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只获取前轮编码器的反馈数据（两组）用于速度计算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电机驱动采用电池直接供电（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），不计入电源模块输出功率，编码器采用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电机功率分析：根据供应方提供的数据，电机额定转速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215rpm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，此时电压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12V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，电流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0.3A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。可计算出额定功率为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4W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L298N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的最大功率为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25W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。采取一拖二的方式完全合理。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驱动能力分析：电机额定转矩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0.4kg·cm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3.92N·cm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。按照车轮直径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65mm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计算，在地面不打滑的情况下，四驱可以使得质量为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的车体获得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4.825m/s</a:t>
            </a:r>
            <a:r>
              <a:rPr lang="en-US" altLang="zh-CN" sz="1600" baseline="30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的加速度。动力强劲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702" y="77468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驱动方案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B98435-FBCF-45AD-820F-280C96D1B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" y="6007163"/>
            <a:ext cx="6942422" cy="220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E9AE56-8988-4757-9867-E8E5221D5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1" y="2357974"/>
            <a:ext cx="6667388" cy="3532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DB5709-7716-4484-98D8-C031CEA49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745" y="692670"/>
            <a:ext cx="2875257" cy="167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2011433"/>
            <a:ext cx="5688632" cy="428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舵机使用方案：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抓取机构处：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SG90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MG995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超声模块    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SG90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舵机均使用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供电（在工作电压范围内）。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SG90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舵机的工作电流没有给出，而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MG995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舵机的工作电流为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100mA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。单个舵机的功率一般不会超过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0.5W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。但当舵机来回摆动时，其功率将显著上升，故应尽量避免舵机长时间高负荷运作。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30" y="108567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驱动方案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E714ED-DFBD-433C-B9C1-09DAC39D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53" y="677564"/>
            <a:ext cx="6311077" cy="65274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EDB8EB-2E38-4921-895D-FB3C09630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119" y="4996068"/>
            <a:ext cx="1673654" cy="2190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A05EFB-2C38-425A-9FB7-3944ED825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75" y="708846"/>
            <a:ext cx="1800200" cy="40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239A991-F49D-4AD5-BD5D-DE92DECA0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53" y="677564"/>
            <a:ext cx="6311077" cy="6527415"/>
          </a:xfrm>
          <a:prstGeom prst="rect">
            <a:avLst/>
          </a:prstGeom>
        </p:spPr>
      </p:pic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1905901"/>
            <a:ext cx="5688632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模块电源供应：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惯性导航模块：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SR04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超声模块、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集成摄像头模块：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各模块通信方式：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图传：串口通信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舵机、超声波、电机编码器：内部协议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网络摄像头与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上定义了相应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30" y="108567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传感方案</a:t>
            </a:r>
          </a:p>
        </p:txBody>
      </p:sp>
      <p:sp>
        <p:nvSpPr>
          <p:cNvPr id="5" name="标注: 线形(无边框) 4">
            <a:extLst>
              <a:ext uri="{FF2B5EF4-FFF2-40B4-BE49-F238E27FC236}">
                <a16:creationId xmlns:a16="http://schemas.microsoft.com/office/drawing/2014/main" id="{698190AF-4A9A-477B-A1C7-C01D0E5F5717}"/>
              </a:ext>
            </a:extLst>
          </p:cNvPr>
          <p:cNvSpPr/>
          <p:nvPr/>
        </p:nvSpPr>
        <p:spPr>
          <a:xfrm>
            <a:off x="3689239" y="2248173"/>
            <a:ext cx="914400" cy="270264"/>
          </a:xfrm>
          <a:prstGeom prst="callout1">
            <a:avLst>
              <a:gd name="adj1" fmla="val 24792"/>
              <a:gd name="adj2" fmla="val 2381"/>
              <a:gd name="adj3" fmla="val 103437"/>
              <a:gd name="adj4" fmla="val -24047"/>
            </a:avLst>
          </a:prstGeom>
          <a:solidFill>
            <a:srgbClr val="D9D9D9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USART1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标注: 线形(无边框) 11">
            <a:extLst>
              <a:ext uri="{FF2B5EF4-FFF2-40B4-BE49-F238E27FC236}">
                <a16:creationId xmlns:a16="http://schemas.microsoft.com/office/drawing/2014/main" id="{CDE32B04-E85D-4C78-9844-242C0176B5D6}"/>
              </a:ext>
            </a:extLst>
          </p:cNvPr>
          <p:cNvSpPr/>
          <p:nvPr/>
        </p:nvSpPr>
        <p:spPr>
          <a:xfrm>
            <a:off x="3704781" y="2968253"/>
            <a:ext cx="898858" cy="270264"/>
          </a:xfrm>
          <a:prstGeom prst="callout1">
            <a:avLst>
              <a:gd name="adj1" fmla="val 24792"/>
              <a:gd name="adj2" fmla="val 2381"/>
              <a:gd name="adj3" fmla="val -20418"/>
              <a:gd name="adj4" fmla="val -28512"/>
            </a:avLst>
          </a:prstGeom>
          <a:solidFill>
            <a:srgbClr val="D9D9D9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USART3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标注: 线形(无边框) 12">
            <a:extLst>
              <a:ext uri="{FF2B5EF4-FFF2-40B4-BE49-F238E27FC236}">
                <a16:creationId xmlns:a16="http://schemas.microsoft.com/office/drawing/2014/main" id="{0523242E-7131-4E8E-A631-BF4DF239FF78}"/>
              </a:ext>
            </a:extLst>
          </p:cNvPr>
          <p:cNvSpPr/>
          <p:nvPr/>
        </p:nvSpPr>
        <p:spPr>
          <a:xfrm>
            <a:off x="634308" y="3806139"/>
            <a:ext cx="914400" cy="270264"/>
          </a:xfrm>
          <a:prstGeom prst="callout1">
            <a:avLst>
              <a:gd name="adj1" fmla="val 33854"/>
              <a:gd name="adj2" fmla="val 98810"/>
              <a:gd name="adj3" fmla="val 73229"/>
              <a:gd name="adj4" fmla="val 146488"/>
            </a:avLst>
          </a:prstGeom>
          <a:solidFill>
            <a:srgbClr val="D9D9D9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USART2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硬件连接方案介绍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1744117"/>
            <a:ext cx="5688632" cy="521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图像处理算法复杂度分析：（设图像行列像素个数为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Otsu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法二值化：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8mn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+256k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；（后者是迭代运算）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九宫格除噪处理：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黑线提取：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赛道曲率计算：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因此总复杂度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）。只取摄像头的有效范围大概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120x60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的部分（共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像素）。令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，其余常数复杂度取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，每次图像处理估计需要进行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72000*18+8*256+1000=1299048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次二进制运算。而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STM32H743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核心主频可达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400MHz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，每秒处理的帧数可达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帧（理论值）。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内存分析：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256KB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，而一帧灰度图像的大小为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72KB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。因此内存可以满足要求。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30" y="108567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图像处理能力分析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74CA3C-E9A2-4F65-BF10-F97992F2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5611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B56509-CF42-45C2-9235-C90E7655F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88" y="864748"/>
            <a:ext cx="4275190" cy="58907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5C4622-E90A-45FF-BABA-AEAD931A81C3}"/>
              </a:ext>
            </a:extLst>
          </p:cNvPr>
          <p:cNvSpPr txBox="1"/>
          <p:nvPr/>
        </p:nvSpPr>
        <p:spPr>
          <a:xfrm>
            <a:off x="288609" y="4268719"/>
            <a:ext cx="210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openMV4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智能摄像头模块</a:t>
            </a:r>
          </a:p>
        </p:txBody>
      </p:sp>
    </p:spTree>
    <p:extLst>
      <p:ext uri="{BB962C8B-B14F-4D97-AF65-F5344CB8AC3E}">
        <p14:creationId xmlns:p14="http://schemas.microsoft.com/office/powerpoint/2010/main" val="20839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021" r="-54021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6501383" y="3358038"/>
            <a:ext cx="396043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控制算法及软件设计方案介绍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256D0-2D06-4ED5-9EBD-03B1086C2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3" y="309596"/>
            <a:ext cx="1257325" cy="12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2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7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555692" y="980775"/>
            <a:ext cx="539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程序框架示意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0BA530-1A92-467C-AE34-5C31615AD8EF}"/>
              </a:ext>
            </a:extLst>
          </p:cNvPr>
          <p:cNvSpPr/>
          <p:nvPr/>
        </p:nvSpPr>
        <p:spPr>
          <a:xfrm>
            <a:off x="1964880" y="2832709"/>
            <a:ext cx="1872208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</a:t>
            </a:r>
            <a:r>
              <a:rPr lang="en-US" altLang="zh-CN" dirty="0"/>
              <a:t>100ms</a:t>
            </a:r>
            <a:r>
              <a:rPr lang="zh-CN" altLang="en-US" dirty="0"/>
              <a:t>读取一次蓝牙数据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F47D0A9-F357-4055-A437-3AC4F46B805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837088" y="333676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号 6">
            <a:extLst>
              <a:ext uri="{FF2B5EF4-FFF2-40B4-BE49-F238E27FC236}">
                <a16:creationId xmlns:a16="http://schemas.microsoft.com/office/drawing/2014/main" id="{12ED1ACD-875B-4A44-A23D-4EEEDFAE4311}"/>
              </a:ext>
            </a:extLst>
          </p:cNvPr>
          <p:cNvSpPr/>
          <p:nvPr/>
        </p:nvSpPr>
        <p:spPr>
          <a:xfrm>
            <a:off x="4413152" y="2395806"/>
            <a:ext cx="216024" cy="18842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4567D-69F9-43E4-B6B7-DE75E1B9C7F8}"/>
              </a:ext>
            </a:extLst>
          </p:cNvPr>
          <p:cNvSpPr txBox="1"/>
          <p:nvPr/>
        </p:nvSpPr>
        <p:spPr>
          <a:xfrm>
            <a:off x="4629176" y="2464198"/>
            <a:ext cx="2088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遥控模式（默认）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自主循迹模式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避障模式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DDCB257-3D87-46B8-B8FA-F386DB343A57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6076656" y="3372139"/>
            <a:ext cx="640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72D13F0-FE81-4D82-A777-5284134C6F52}"/>
              </a:ext>
            </a:extLst>
          </p:cNvPr>
          <p:cNvSpPr/>
          <p:nvPr/>
        </p:nvSpPr>
        <p:spPr>
          <a:xfrm>
            <a:off x="6732050" y="2832709"/>
            <a:ext cx="1872208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</a:t>
            </a:r>
            <a:r>
              <a:rPr lang="en-US" altLang="zh-CN" dirty="0"/>
              <a:t>50ms</a:t>
            </a:r>
            <a:r>
              <a:rPr lang="zh-CN" altLang="en-US" dirty="0"/>
              <a:t>读取图像和速度数据并</a:t>
            </a:r>
            <a:r>
              <a:rPr lang="en-US" altLang="zh-CN" dirty="0"/>
              <a:t>PID</a:t>
            </a:r>
            <a:r>
              <a:rPr lang="zh-CN" altLang="en-US" dirty="0"/>
              <a:t>运算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0D2A944-2BF7-43AA-B0D5-7B2A5ECCE67E}"/>
              </a:ext>
            </a:extLst>
          </p:cNvPr>
          <p:cNvCxnSpPr>
            <a:cxnSpLocks/>
          </p:cNvCxnSpPr>
          <p:nvPr/>
        </p:nvCxnSpPr>
        <p:spPr>
          <a:xfrm>
            <a:off x="5284568" y="4280080"/>
            <a:ext cx="1432840" cy="100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C67FF81-BB4F-4C30-9C01-3A4102C8D3FA}"/>
              </a:ext>
            </a:extLst>
          </p:cNvPr>
          <p:cNvSpPr/>
          <p:nvPr/>
        </p:nvSpPr>
        <p:spPr>
          <a:xfrm>
            <a:off x="6717408" y="4728202"/>
            <a:ext cx="1872208" cy="10081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</a:t>
            </a:r>
            <a:r>
              <a:rPr lang="en-US" altLang="zh-CN" dirty="0"/>
              <a:t>50ms</a:t>
            </a:r>
            <a:r>
              <a:rPr lang="zh-CN" altLang="en-US" dirty="0"/>
              <a:t>读取超声波距离信息</a:t>
            </a:r>
            <a:endParaRPr lang="en-US" altLang="zh-CN" dirty="0"/>
          </a:p>
          <a:p>
            <a:pPr algn="ctr"/>
            <a:r>
              <a:rPr lang="zh-CN" altLang="en-US" dirty="0"/>
              <a:t>有障碍物触发外部中断寻路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84748228-D9D5-4E3B-8FA4-EFFFDE82B8C5}"/>
              </a:ext>
            </a:extLst>
          </p:cNvPr>
          <p:cNvCxnSpPr>
            <a:cxnSpLocks/>
            <a:stCxn id="9" idx="0"/>
            <a:endCxn id="2" idx="0"/>
          </p:cNvCxnSpPr>
          <p:nvPr/>
        </p:nvCxnSpPr>
        <p:spPr>
          <a:xfrm rot="16200000" flipH="1" flipV="1">
            <a:off x="4102882" y="1262299"/>
            <a:ext cx="368511" cy="2772308"/>
          </a:xfrm>
          <a:prstGeom prst="bentConnector3">
            <a:avLst>
              <a:gd name="adj1" fmla="val -620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4AC6A98-6AA5-4A4F-93DD-E7D19BA127B6}"/>
              </a:ext>
            </a:extLst>
          </p:cNvPr>
          <p:cNvCxnSpPr>
            <a:cxnSpLocks/>
            <a:stCxn id="40" idx="3"/>
            <a:endCxn id="44" idx="3"/>
          </p:cNvCxnSpPr>
          <p:nvPr/>
        </p:nvCxnSpPr>
        <p:spPr>
          <a:xfrm flipH="1">
            <a:off x="8589616" y="3336765"/>
            <a:ext cx="14642" cy="1895493"/>
          </a:xfrm>
          <a:prstGeom prst="bentConnector3">
            <a:avLst>
              <a:gd name="adj1" fmla="val -15612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4B660C6-F64A-40A1-BFEE-95DEB848FC9E}"/>
              </a:ext>
            </a:extLst>
          </p:cNvPr>
          <p:cNvSpPr txBox="1"/>
          <p:nvPr/>
        </p:nvSpPr>
        <p:spPr>
          <a:xfrm>
            <a:off x="8812960" y="4110803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发现蓝牙指令即返回</a:t>
            </a:r>
          </a:p>
        </p:txBody>
      </p:sp>
    </p:spTree>
    <p:extLst>
      <p:ext uri="{BB962C8B-B14F-4D97-AF65-F5344CB8AC3E}">
        <p14:creationId xmlns:p14="http://schemas.microsoft.com/office/powerpoint/2010/main" val="23030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0" y="682187"/>
            <a:ext cx="5050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软件模块分解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29A9965-4A10-4EAB-82B7-A03D31BC8FAC}"/>
              </a:ext>
            </a:extLst>
          </p:cNvPr>
          <p:cNvSpPr/>
          <p:nvPr/>
        </p:nvSpPr>
        <p:spPr>
          <a:xfrm>
            <a:off x="10288124" y="1086809"/>
            <a:ext cx="1397835" cy="612649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硬件抽象层</a:t>
            </a:r>
          </a:p>
        </p:txBody>
      </p:sp>
      <p:sp>
        <p:nvSpPr>
          <p:cNvPr id="109" name="流程图: 过程 108">
            <a:extLst>
              <a:ext uri="{FF2B5EF4-FFF2-40B4-BE49-F238E27FC236}">
                <a16:creationId xmlns:a16="http://schemas.microsoft.com/office/drawing/2014/main" id="{28B0D9E1-C07A-4C40-8284-D05DF07C5C4A}"/>
              </a:ext>
            </a:extLst>
          </p:cNvPr>
          <p:cNvSpPr/>
          <p:nvPr/>
        </p:nvSpPr>
        <p:spPr>
          <a:xfrm>
            <a:off x="10288124" y="1863312"/>
            <a:ext cx="1397835" cy="612649"/>
          </a:xfrm>
          <a:prstGeom prst="flowChartProcess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功能模块层</a:t>
            </a:r>
          </a:p>
        </p:txBody>
      </p:sp>
      <p:sp>
        <p:nvSpPr>
          <p:cNvPr id="112" name="流程图: 过程 111">
            <a:extLst>
              <a:ext uri="{FF2B5EF4-FFF2-40B4-BE49-F238E27FC236}">
                <a16:creationId xmlns:a16="http://schemas.microsoft.com/office/drawing/2014/main" id="{1DC73329-DE7F-4524-B1FD-798CB2F58750}"/>
              </a:ext>
            </a:extLst>
          </p:cNvPr>
          <p:cNvSpPr/>
          <p:nvPr/>
        </p:nvSpPr>
        <p:spPr>
          <a:xfrm>
            <a:off x="10288123" y="2639814"/>
            <a:ext cx="1397835" cy="608427"/>
          </a:xfrm>
          <a:prstGeom prst="flowChartProcess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算法实现层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BC2B11C-B37E-446E-A326-9E139A3FC0E9}"/>
              </a:ext>
            </a:extLst>
          </p:cNvPr>
          <p:cNvSpPr/>
          <p:nvPr/>
        </p:nvSpPr>
        <p:spPr>
          <a:xfrm>
            <a:off x="577218" y="5056485"/>
            <a:ext cx="6500229" cy="184628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F8830E-4B06-4A01-8A06-FE7AA5EF5366}"/>
              </a:ext>
            </a:extLst>
          </p:cNvPr>
          <p:cNvSpPr/>
          <p:nvPr/>
        </p:nvSpPr>
        <p:spPr>
          <a:xfrm>
            <a:off x="1244799" y="5439566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GPIO</a:t>
            </a:r>
          </a:p>
          <a:p>
            <a:pPr algn="ctr"/>
            <a:r>
              <a:rPr lang="en-US" altLang="zh-CN" dirty="0"/>
              <a:t>USART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8EB46F5-C392-4AA5-A098-CCC171057A7E}"/>
              </a:ext>
            </a:extLst>
          </p:cNvPr>
          <p:cNvSpPr/>
          <p:nvPr/>
        </p:nvSpPr>
        <p:spPr>
          <a:xfrm>
            <a:off x="2592183" y="5431151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</a:t>
            </a:r>
          </a:p>
          <a:p>
            <a:pPr algn="ctr"/>
            <a:r>
              <a:rPr lang="en-US" altLang="zh-CN" dirty="0"/>
              <a:t>RCC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B40B2BA-1D07-45A3-AD04-6843BEDD6EAF}"/>
              </a:ext>
            </a:extLst>
          </p:cNvPr>
          <p:cNvSpPr/>
          <p:nvPr/>
        </p:nvSpPr>
        <p:spPr>
          <a:xfrm>
            <a:off x="3945728" y="5439566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NVIC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C99EEB5-9D95-4111-8CE1-A53825961FD4}"/>
              </a:ext>
            </a:extLst>
          </p:cNvPr>
          <p:cNvSpPr/>
          <p:nvPr/>
        </p:nvSpPr>
        <p:spPr>
          <a:xfrm>
            <a:off x="5293112" y="5431151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ETC</a:t>
            </a:r>
          </a:p>
        </p:txBody>
      </p:sp>
      <p:sp>
        <p:nvSpPr>
          <p:cNvPr id="63" name="流程图: 过程 62">
            <a:extLst>
              <a:ext uri="{FF2B5EF4-FFF2-40B4-BE49-F238E27FC236}">
                <a16:creationId xmlns:a16="http://schemas.microsoft.com/office/drawing/2014/main" id="{4FBE77F6-24D8-4734-9A53-AE7AF6F23A61}"/>
              </a:ext>
            </a:extLst>
          </p:cNvPr>
          <p:cNvSpPr/>
          <p:nvPr/>
        </p:nvSpPr>
        <p:spPr>
          <a:xfrm>
            <a:off x="574842" y="2968253"/>
            <a:ext cx="6500229" cy="1776413"/>
          </a:xfrm>
          <a:prstGeom prst="flowChartProcess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D06ABC7-9621-45EC-8B1F-A238F0633688}"/>
              </a:ext>
            </a:extLst>
          </p:cNvPr>
          <p:cNvSpPr/>
          <p:nvPr/>
        </p:nvSpPr>
        <p:spPr>
          <a:xfrm>
            <a:off x="1100783" y="3281680"/>
            <a:ext cx="1224136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Bluetooth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7BD4480-358B-43A5-A4D7-1C9B7374824C}"/>
              </a:ext>
            </a:extLst>
          </p:cNvPr>
          <p:cNvSpPr/>
          <p:nvPr/>
        </p:nvSpPr>
        <p:spPr>
          <a:xfrm>
            <a:off x="2587191" y="3273265"/>
            <a:ext cx="1085112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Servo</a:t>
            </a:r>
          </a:p>
          <a:p>
            <a:pPr algn="ctr"/>
            <a:r>
              <a:rPr lang="en-US" altLang="zh-CN" dirty="0"/>
              <a:t>Coder</a:t>
            </a:r>
          </a:p>
          <a:p>
            <a:pPr algn="ctr"/>
            <a:r>
              <a:rPr lang="en-US" altLang="zh-CN" dirty="0"/>
              <a:t>L298N</a:t>
            </a:r>
          </a:p>
          <a:p>
            <a:pPr algn="ctr"/>
            <a:endParaRPr lang="en-US" altLang="zh-CN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972F7AA-B9FD-4F00-BE65-86761A1536FD}"/>
              </a:ext>
            </a:extLst>
          </p:cNvPr>
          <p:cNvSpPr/>
          <p:nvPr/>
        </p:nvSpPr>
        <p:spPr>
          <a:xfrm>
            <a:off x="3955644" y="3272434"/>
            <a:ext cx="1337467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Ultrasonic</a:t>
            </a:r>
          </a:p>
          <a:p>
            <a:pPr algn="ctr"/>
            <a:r>
              <a:rPr lang="en-US" altLang="zh-CN" dirty="0"/>
              <a:t>IMU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163AFF9-3A90-4536-8AD1-288574F0CB0C}"/>
              </a:ext>
            </a:extLst>
          </p:cNvPr>
          <p:cNvSpPr/>
          <p:nvPr/>
        </p:nvSpPr>
        <p:spPr>
          <a:xfrm>
            <a:off x="5562171" y="3248972"/>
            <a:ext cx="1085112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ETC</a:t>
            </a: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15FA20C4-FEF0-4F52-86DB-1CA66182C8E3}"/>
              </a:ext>
            </a:extLst>
          </p:cNvPr>
          <p:cNvSpPr/>
          <p:nvPr/>
        </p:nvSpPr>
        <p:spPr>
          <a:xfrm>
            <a:off x="605473" y="1324559"/>
            <a:ext cx="6469598" cy="1354292"/>
          </a:xfrm>
          <a:prstGeom prst="flowChartProcess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70DA71D-8991-4296-AF32-CF305B32CF72}"/>
              </a:ext>
            </a:extLst>
          </p:cNvPr>
          <p:cNvSpPr/>
          <p:nvPr/>
        </p:nvSpPr>
        <p:spPr>
          <a:xfrm>
            <a:off x="1905703" y="1426870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PID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FA0E17C-9600-4E11-A2E3-2E0325A4326C}"/>
              </a:ext>
            </a:extLst>
          </p:cNvPr>
          <p:cNvSpPr/>
          <p:nvPr/>
        </p:nvSpPr>
        <p:spPr>
          <a:xfrm>
            <a:off x="3253087" y="1418455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OAS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76E1E76-15A3-4428-B0A4-90C1CCE6C00A}"/>
              </a:ext>
            </a:extLst>
          </p:cNvPr>
          <p:cNvSpPr/>
          <p:nvPr/>
        </p:nvSpPr>
        <p:spPr>
          <a:xfrm>
            <a:off x="4606632" y="1426870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tracking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D07B9D8-43B0-4E77-A733-759A9A83AEC6}"/>
              </a:ext>
            </a:extLst>
          </p:cNvPr>
          <p:cNvSpPr/>
          <p:nvPr/>
        </p:nvSpPr>
        <p:spPr>
          <a:xfrm>
            <a:off x="7601477" y="1426870"/>
            <a:ext cx="1080120" cy="108012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721887-8481-428A-A036-9DEC2ED00E45}"/>
              </a:ext>
            </a:extLst>
          </p:cNvPr>
          <p:cNvSpPr txBox="1"/>
          <p:nvPr/>
        </p:nvSpPr>
        <p:spPr>
          <a:xfrm>
            <a:off x="7746681" y="252847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主程序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154D29-7CDF-4C41-8539-6B7AB5A642F8}"/>
              </a:ext>
            </a:extLst>
          </p:cNvPr>
          <p:cNvSpPr txBox="1"/>
          <p:nvPr/>
        </p:nvSpPr>
        <p:spPr>
          <a:xfrm>
            <a:off x="2422844" y="650751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这些函数一般属于库函数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3904A3F-A006-49D3-AD56-05EA9EF220BA}"/>
              </a:ext>
            </a:extLst>
          </p:cNvPr>
          <p:cNvSpPr txBox="1"/>
          <p:nvPr/>
        </p:nvSpPr>
        <p:spPr>
          <a:xfrm>
            <a:off x="2076595" y="436856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调用库函数对模块功能进行封装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F509046-C0E6-4AA8-8256-E0B5F358BA88}"/>
              </a:ext>
            </a:extLst>
          </p:cNvPr>
          <p:cNvSpPr txBox="1"/>
          <p:nvPr/>
        </p:nvSpPr>
        <p:spPr>
          <a:xfrm>
            <a:off x="2578461" y="246542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调用模块功能实现算法</a:t>
            </a:r>
          </a:p>
        </p:txBody>
      </p:sp>
    </p:spTree>
    <p:extLst>
      <p:ext uri="{BB962C8B-B14F-4D97-AF65-F5344CB8AC3E}">
        <p14:creationId xmlns:p14="http://schemas.microsoft.com/office/powerpoint/2010/main" val="38591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505" r="-32505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90596" y="2152650"/>
            <a:ext cx="1224136" cy="2913062"/>
          </a:xfrm>
          <a:prstGeom prst="rect">
            <a:avLst/>
          </a:prstGeom>
          <a:solidFill>
            <a:srgbClr val="BFBFBF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82446" y="2426919"/>
            <a:ext cx="585417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0" name="矩形 19"/>
          <p:cNvSpPr/>
          <p:nvPr/>
        </p:nvSpPr>
        <p:spPr>
          <a:xfrm>
            <a:off x="6882446" y="2464197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2446" y="3383448"/>
            <a:ext cx="585417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3" name="矩形 32"/>
          <p:cNvSpPr/>
          <p:nvPr/>
        </p:nvSpPr>
        <p:spPr>
          <a:xfrm>
            <a:off x="6882446" y="3416697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65586" y="4335948"/>
            <a:ext cx="585417" cy="5618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5" name="矩形 34"/>
          <p:cNvSpPr/>
          <p:nvPr/>
        </p:nvSpPr>
        <p:spPr>
          <a:xfrm>
            <a:off x="6882446" y="4369197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48"/>
          <p:cNvSpPr txBox="1"/>
          <p:nvPr/>
        </p:nvSpPr>
        <p:spPr>
          <a:xfrm>
            <a:off x="3236317" y="2608262"/>
            <a:ext cx="1298432" cy="20018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600" cap="all" spc="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目录</a:t>
            </a:r>
            <a:endParaRPr lang="en-US" altLang="zh-CN" sz="6600" cap="all" spc="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DBED7A-D07A-4881-A172-61D57B614A7A}"/>
              </a:ext>
            </a:extLst>
          </p:cNvPr>
          <p:cNvSpPr txBox="1"/>
          <p:nvPr/>
        </p:nvSpPr>
        <p:spPr>
          <a:xfrm>
            <a:off x="7437487" y="246419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车体设计方案介绍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AA9E57-37F1-4E2B-A8F8-9CA7F70E7DE6}"/>
              </a:ext>
            </a:extLst>
          </p:cNvPr>
          <p:cNvSpPr txBox="1"/>
          <p:nvPr/>
        </p:nvSpPr>
        <p:spPr>
          <a:xfrm>
            <a:off x="7437487" y="3409641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硬件连接方案介绍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7C21F2-C639-4480-A90E-CCA05A011E61}"/>
              </a:ext>
            </a:extLst>
          </p:cNvPr>
          <p:cNvSpPr txBox="1"/>
          <p:nvPr/>
        </p:nvSpPr>
        <p:spPr>
          <a:xfrm>
            <a:off x="7435156" y="4363029"/>
            <a:ext cx="491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控制算法及软件设计方案介绍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44CC42-F308-430F-A32B-37463FB0E8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8" y="303957"/>
            <a:ext cx="1058679" cy="10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19" grpId="0"/>
      <p:bldP spid="20" grpId="0" animBg="1"/>
      <p:bldP spid="21" grpId="0"/>
      <p:bldP spid="33" grpId="0" animBg="1"/>
      <p:bldP spid="34" grpId="0"/>
      <p:bldP spid="35" grpId="0" animBg="1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03C681FD-9EE8-4EB9-9027-141052E46610}"/>
              </a:ext>
            </a:extLst>
          </p:cNvPr>
          <p:cNvSpPr/>
          <p:nvPr/>
        </p:nvSpPr>
        <p:spPr>
          <a:xfrm>
            <a:off x="64076" y="1139209"/>
            <a:ext cx="2894869" cy="1489601"/>
          </a:xfrm>
          <a:prstGeom prst="flowChartProcess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09F2885A-167A-4B99-BF03-96BB7E8E9D0A}"/>
              </a:ext>
            </a:extLst>
          </p:cNvPr>
          <p:cNvSpPr/>
          <p:nvPr/>
        </p:nvSpPr>
        <p:spPr>
          <a:xfrm>
            <a:off x="1124245" y="2611428"/>
            <a:ext cx="7897418" cy="1354292"/>
          </a:xfrm>
          <a:prstGeom prst="flowChartProcess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流程图: 过程 66">
            <a:extLst>
              <a:ext uri="{FF2B5EF4-FFF2-40B4-BE49-F238E27FC236}">
                <a16:creationId xmlns:a16="http://schemas.microsoft.com/office/drawing/2014/main" id="{A55AC6DA-4D10-4617-953A-82D8640B80CF}"/>
              </a:ext>
            </a:extLst>
          </p:cNvPr>
          <p:cNvSpPr/>
          <p:nvPr/>
        </p:nvSpPr>
        <p:spPr>
          <a:xfrm>
            <a:off x="6183346" y="1267432"/>
            <a:ext cx="2838317" cy="1354292"/>
          </a:xfrm>
          <a:prstGeom prst="flowChartProcess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流程图: 过程 62">
            <a:extLst>
              <a:ext uri="{FF2B5EF4-FFF2-40B4-BE49-F238E27FC236}">
                <a16:creationId xmlns:a16="http://schemas.microsoft.com/office/drawing/2014/main" id="{5FD1032F-2BA4-4DF4-9009-A0F5B18DD578}"/>
              </a:ext>
            </a:extLst>
          </p:cNvPr>
          <p:cNvSpPr/>
          <p:nvPr/>
        </p:nvSpPr>
        <p:spPr>
          <a:xfrm>
            <a:off x="1124244" y="3965720"/>
            <a:ext cx="10417699" cy="3011671"/>
          </a:xfrm>
          <a:prstGeom prst="flowChartProcess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BF330BE1-3645-42D6-AE77-DC986CA26FC4}"/>
              </a:ext>
            </a:extLst>
          </p:cNvPr>
          <p:cNvSpPr/>
          <p:nvPr/>
        </p:nvSpPr>
        <p:spPr>
          <a:xfrm>
            <a:off x="4680308" y="5536429"/>
            <a:ext cx="3308090" cy="1562671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0" y="682187"/>
            <a:ext cx="5050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软件模块划分及函数接口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FEE4391D-7291-45A2-B3F7-A6B227B71516}"/>
              </a:ext>
            </a:extLst>
          </p:cNvPr>
          <p:cNvSpPr/>
          <p:nvPr/>
        </p:nvSpPr>
        <p:spPr>
          <a:xfrm>
            <a:off x="5205239" y="5973720"/>
            <a:ext cx="91440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base.h</a:t>
            </a:r>
            <a:endParaRPr lang="en-US" altLang="zh-CN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B04D8B59-67C4-4790-8ADB-15E7A5663B89}"/>
              </a:ext>
            </a:extLst>
          </p:cNvPr>
          <p:cNvSpPr/>
          <p:nvPr/>
        </p:nvSpPr>
        <p:spPr>
          <a:xfrm>
            <a:off x="6223745" y="5822844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7FEB67-7836-4A03-905D-377B7386BB61}"/>
              </a:ext>
            </a:extLst>
          </p:cNvPr>
          <p:cNvSpPr txBox="1"/>
          <p:nvPr/>
        </p:nvSpPr>
        <p:spPr>
          <a:xfrm>
            <a:off x="6381195" y="5823188"/>
            <a:ext cx="1607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计时等基本类定义</a:t>
            </a:r>
            <a:endParaRPr lang="en-US" altLang="zh-CN" sz="1400" dirty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err="1">
                <a:latin typeface="+mn-ea"/>
                <a:ea typeface="+mn-ea"/>
              </a:rPr>
              <a:t>pwm</a:t>
            </a:r>
            <a:r>
              <a:rPr lang="en-US" altLang="zh-CN" sz="1400" dirty="0">
                <a:latin typeface="+mn-ea"/>
                <a:ea typeface="+mn-ea"/>
              </a:rPr>
              <a:t>()</a:t>
            </a:r>
            <a:r>
              <a:rPr lang="zh-CN" altLang="en-US" sz="1400" dirty="0">
                <a:latin typeface="+mn-ea"/>
                <a:ea typeface="+mn-ea"/>
              </a:rPr>
              <a:t>等通用简单函数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F2E82E2A-3087-41AA-B90A-F3FEC00D3711}"/>
              </a:ext>
            </a:extLst>
          </p:cNvPr>
          <p:cNvSpPr/>
          <p:nvPr/>
        </p:nvSpPr>
        <p:spPr>
          <a:xfrm>
            <a:off x="1676847" y="4592847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L298N.h</a:t>
            </a:r>
          </a:p>
          <a:p>
            <a:pPr algn="ctr"/>
            <a:r>
              <a:rPr lang="en-US" altLang="zh-CN" dirty="0"/>
              <a:t>L298N.c</a:t>
            </a:r>
            <a:endParaRPr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B65081B1-EE4C-45CB-BFDE-5ADB57316B6A}"/>
              </a:ext>
            </a:extLst>
          </p:cNvPr>
          <p:cNvSpPr/>
          <p:nvPr/>
        </p:nvSpPr>
        <p:spPr>
          <a:xfrm>
            <a:off x="2958945" y="444197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0F120B5-5829-4BEE-904E-8748641A6C6E}"/>
              </a:ext>
            </a:extLst>
          </p:cNvPr>
          <p:cNvSpPr txBox="1"/>
          <p:nvPr/>
        </p:nvSpPr>
        <p:spPr>
          <a:xfrm>
            <a:off x="3114393" y="4206674"/>
            <a:ext cx="120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forward();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backward();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turnLeft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turnRight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stop();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</p:txBody>
      </p:sp>
      <p:sp>
        <p:nvSpPr>
          <p:cNvPr id="44" name="流程图: 过程 43">
            <a:extLst>
              <a:ext uri="{FF2B5EF4-FFF2-40B4-BE49-F238E27FC236}">
                <a16:creationId xmlns:a16="http://schemas.microsoft.com/office/drawing/2014/main" id="{984B3EEF-A08D-4116-AF02-4DF5ED961CBE}"/>
              </a:ext>
            </a:extLst>
          </p:cNvPr>
          <p:cNvSpPr/>
          <p:nvPr/>
        </p:nvSpPr>
        <p:spPr>
          <a:xfrm>
            <a:off x="1676847" y="5944816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coder.h</a:t>
            </a:r>
            <a:endParaRPr lang="en-US" altLang="zh-CN" dirty="0"/>
          </a:p>
          <a:p>
            <a:pPr algn="ctr"/>
            <a:r>
              <a:rPr lang="en-US" altLang="zh-CN" dirty="0" err="1"/>
              <a:t>coder.c</a:t>
            </a:r>
            <a:endParaRPr lang="en-US" altLang="zh-CN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06D9D3B-4523-411B-9788-C4A059BA114D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879279" y="6251140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0F7D42A-991B-4479-8289-B203BC529DAE}"/>
              </a:ext>
            </a:extLst>
          </p:cNvPr>
          <p:cNvSpPr txBox="1"/>
          <p:nvPr/>
        </p:nvSpPr>
        <p:spPr>
          <a:xfrm>
            <a:off x="3032991" y="5975230"/>
            <a:ext cx="133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getSpeed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得到速度反馈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E8C6C26-C110-4D8C-89F1-04B80F04DE3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2278063" y="5205495"/>
            <a:ext cx="0" cy="73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7221D66-EE79-46F6-918E-E0AC141BDEB9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H="1" flipV="1">
            <a:off x="2278063" y="5205495"/>
            <a:ext cx="3384376" cy="76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E6E527BA-48E6-4F4E-B9EE-DD4118EF30D8}"/>
              </a:ext>
            </a:extLst>
          </p:cNvPr>
          <p:cNvSpPr/>
          <p:nvPr/>
        </p:nvSpPr>
        <p:spPr>
          <a:xfrm>
            <a:off x="4978428" y="4592847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ultrasonic.h</a:t>
            </a:r>
            <a:endParaRPr lang="en-US" altLang="zh-CN" dirty="0"/>
          </a:p>
          <a:p>
            <a:pPr algn="ctr"/>
            <a:r>
              <a:rPr lang="en-US" altLang="zh-CN" dirty="0" err="1"/>
              <a:t>ultrasonic.c</a:t>
            </a:r>
            <a:endParaRPr lang="en-US" altLang="zh-CN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2DE4FF4-CF6A-49B3-B387-652B567DEE48}"/>
              </a:ext>
            </a:extLst>
          </p:cNvPr>
          <p:cNvSpPr txBox="1"/>
          <p:nvPr/>
        </p:nvSpPr>
        <p:spPr>
          <a:xfrm>
            <a:off x="6456917" y="4337565"/>
            <a:ext cx="1416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getDist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测前方障碍物距离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scan();//</a:t>
            </a:r>
            <a:r>
              <a:rPr lang="zh-CN" altLang="en-US" sz="1400" dirty="0">
                <a:latin typeface="+mn-ea"/>
                <a:ea typeface="+mn-ea"/>
              </a:rPr>
              <a:t>扫描周围障碍物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58" name="流程图: 过程 57">
            <a:extLst>
              <a:ext uri="{FF2B5EF4-FFF2-40B4-BE49-F238E27FC236}">
                <a16:creationId xmlns:a16="http://schemas.microsoft.com/office/drawing/2014/main" id="{1A26619D-7DC2-46F2-8F20-F89C77F0DE9A}"/>
              </a:ext>
            </a:extLst>
          </p:cNvPr>
          <p:cNvSpPr/>
          <p:nvPr/>
        </p:nvSpPr>
        <p:spPr>
          <a:xfrm>
            <a:off x="8085559" y="4592847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IMU.h</a:t>
            </a:r>
            <a:endParaRPr lang="en-US" altLang="zh-CN" dirty="0"/>
          </a:p>
          <a:p>
            <a:pPr algn="ctr"/>
            <a:r>
              <a:rPr lang="en-US" altLang="zh-CN" dirty="0" err="1"/>
              <a:t>IMU.c</a:t>
            </a:r>
            <a:endParaRPr lang="en-US" altLang="zh-CN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5255484-CE89-4EEF-BC70-2E92E1938224}"/>
              </a:ext>
            </a:extLst>
          </p:cNvPr>
          <p:cNvCxnSpPr>
            <a:cxnSpLocks/>
          </p:cNvCxnSpPr>
          <p:nvPr/>
        </p:nvCxnSpPr>
        <p:spPr>
          <a:xfrm>
            <a:off x="9446674" y="4922342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04BFF159-D8EB-4AD5-865E-BD02AA46F810}"/>
              </a:ext>
            </a:extLst>
          </p:cNvPr>
          <p:cNvSpPr txBox="1"/>
          <p:nvPr/>
        </p:nvSpPr>
        <p:spPr>
          <a:xfrm>
            <a:off x="9629575" y="4660730"/>
            <a:ext cx="15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getDirect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获取目前小车方向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2C8CEC14-B3E8-46B4-AD5C-4214453984F4}"/>
              </a:ext>
            </a:extLst>
          </p:cNvPr>
          <p:cNvSpPr/>
          <p:nvPr/>
        </p:nvSpPr>
        <p:spPr>
          <a:xfrm>
            <a:off x="1676847" y="3030150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pid.h</a:t>
            </a:r>
            <a:endParaRPr lang="en-US" altLang="zh-CN" dirty="0"/>
          </a:p>
          <a:p>
            <a:pPr algn="ctr"/>
            <a:r>
              <a:rPr lang="en-US" altLang="zh-CN" dirty="0" err="1"/>
              <a:t>pid.c</a:t>
            </a:r>
            <a:endParaRPr lang="en-US" altLang="zh-CN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FF20E1C-15AD-4DEA-996D-5FDB9F639F67}"/>
              </a:ext>
            </a:extLst>
          </p:cNvPr>
          <p:cNvCxnSpPr>
            <a:cxnSpLocks/>
          </p:cNvCxnSpPr>
          <p:nvPr/>
        </p:nvCxnSpPr>
        <p:spPr>
          <a:xfrm>
            <a:off x="2879279" y="3339293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36690EA-B1E5-4ABC-BD78-8BECA20E0B57}"/>
              </a:ext>
            </a:extLst>
          </p:cNvPr>
          <p:cNvSpPr txBox="1"/>
          <p:nvPr/>
        </p:nvSpPr>
        <p:spPr>
          <a:xfrm>
            <a:off x="3062180" y="3185404"/>
            <a:ext cx="156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pid</a:t>
            </a: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en-US" altLang="zh-CN" sz="1400" dirty="0" err="1">
                <a:latin typeface="+mn-ea"/>
                <a:ea typeface="+mn-ea"/>
              </a:rPr>
              <a:t>speed,error,slope</a:t>
            </a:r>
            <a:r>
              <a:rPr lang="en-US" altLang="zh-CN" sz="1400" dirty="0">
                <a:latin typeface="+mn-ea"/>
                <a:ea typeface="+mn-ea"/>
              </a:rPr>
              <a:t>,…);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B6F216-03C8-44D7-84C3-21AD53D6AFB2}"/>
              </a:ext>
            </a:extLst>
          </p:cNvPr>
          <p:cNvCxnSpPr>
            <a:cxnSpLocks/>
            <a:stCxn id="7" idx="0"/>
            <a:endCxn id="65" idx="2"/>
          </p:cNvCxnSpPr>
          <p:nvPr/>
        </p:nvCxnSpPr>
        <p:spPr>
          <a:xfrm flipV="1">
            <a:off x="2278063" y="3642798"/>
            <a:ext cx="0" cy="95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图: 过程 74">
            <a:extLst>
              <a:ext uri="{FF2B5EF4-FFF2-40B4-BE49-F238E27FC236}">
                <a16:creationId xmlns:a16="http://schemas.microsoft.com/office/drawing/2014/main" id="{AE024D5A-7886-4A43-865A-166CDB915A16}"/>
              </a:ext>
            </a:extLst>
          </p:cNvPr>
          <p:cNvSpPr/>
          <p:nvPr/>
        </p:nvSpPr>
        <p:spPr>
          <a:xfrm>
            <a:off x="5385070" y="3030150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OAS.h</a:t>
            </a:r>
            <a:endParaRPr lang="en-US" altLang="zh-CN" dirty="0"/>
          </a:p>
          <a:p>
            <a:pPr algn="ctr"/>
            <a:r>
              <a:rPr lang="en-US" altLang="zh-CN" dirty="0" err="1"/>
              <a:t>OAS.c</a:t>
            </a:r>
            <a:endParaRPr lang="en-US" altLang="zh-CN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5C38B57-C4FC-47AC-AF7C-C7A8B6E8155A}"/>
              </a:ext>
            </a:extLst>
          </p:cNvPr>
          <p:cNvCxnSpPr>
            <a:cxnSpLocks/>
            <a:stCxn id="54" idx="0"/>
            <a:endCxn id="75" idx="2"/>
          </p:cNvCxnSpPr>
          <p:nvPr/>
        </p:nvCxnSpPr>
        <p:spPr>
          <a:xfrm flipV="1">
            <a:off x="5657368" y="3642798"/>
            <a:ext cx="406642" cy="95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7E7A109-BF0F-4173-96CA-44681EA1E694}"/>
              </a:ext>
            </a:extLst>
          </p:cNvPr>
          <p:cNvCxnSpPr>
            <a:cxnSpLocks/>
            <a:stCxn id="58" idx="0"/>
            <a:endCxn id="75" idx="2"/>
          </p:cNvCxnSpPr>
          <p:nvPr/>
        </p:nvCxnSpPr>
        <p:spPr>
          <a:xfrm flipH="1" flipV="1">
            <a:off x="6064010" y="3642798"/>
            <a:ext cx="2700489" cy="95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图: 过程 78">
            <a:extLst>
              <a:ext uri="{FF2B5EF4-FFF2-40B4-BE49-F238E27FC236}">
                <a16:creationId xmlns:a16="http://schemas.microsoft.com/office/drawing/2014/main" id="{6C6A6822-78D9-4321-B13E-8C2E1872ABC1}"/>
              </a:ext>
            </a:extLst>
          </p:cNvPr>
          <p:cNvSpPr/>
          <p:nvPr/>
        </p:nvSpPr>
        <p:spPr>
          <a:xfrm>
            <a:off x="8233325" y="5973720"/>
            <a:ext cx="1062347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servo.h</a:t>
            </a:r>
            <a:endParaRPr lang="en-US" altLang="zh-CN" dirty="0"/>
          </a:p>
          <a:p>
            <a:pPr algn="ctr"/>
            <a:r>
              <a:rPr lang="en-US" altLang="zh-CN" dirty="0" err="1"/>
              <a:t>servo.c</a:t>
            </a:r>
            <a:endParaRPr lang="en-US" altLang="zh-CN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77CAB13-127B-44ED-BE61-5149A9209BBE}"/>
              </a:ext>
            </a:extLst>
          </p:cNvPr>
          <p:cNvCxnSpPr>
            <a:cxnSpLocks/>
          </p:cNvCxnSpPr>
          <p:nvPr/>
        </p:nvCxnSpPr>
        <p:spPr>
          <a:xfrm>
            <a:off x="9288820" y="6251140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C585F301-75F0-473F-9F1D-2FD58B754C44}"/>
              </a:ext>
            </a:extLst>
          </p:cNvPr>
          <p:cNvSpPr txBox="1"/>
          <p:nvPr/>
        </p:nvSpPr>
        <p:spPr>
          <a:xfrm>
            <a:off x="9471721" y="5989529"/>
            <a:ext cx="171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position();//</a:t>
            </a:r>
            <a:r>
              <a:rPr lang="zh-CN" altLang="en-US" sz="1400" dirty="0">
                <a:latin typeface="+mn-ea"/>
                <a:ea typeface="+mn-ea"/>
              </a:rPr>
              <a:t>转动到规定位置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0BE68A2-BBE1-4D19-9D40-285AB4C2879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7653511" y="6280044"/>
            <a:ext cx="579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ABB70A3-9164-4CFF-8B6A-0D0899605C16}"/>
              </a:ext>
            </a:extLst>
          </p:cNvPr>
          <p:cNvCxnSpPr>
            <a:cxnSpLocks/>
            <a:stCxn id="7" idx="0"/>
            <a:endCxn id="75" idx="2"/>
          </p:cNvCxnSpPr>
          <p:nvPr/>
        </p:nvCxnSpPr>
        <p:spPr>
          <a:xfrm flipV="1">
            <a:off x="2278063" y="3642798"/>
            <a:ext cx="3785947" cy="95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061110B6-BFDB-4452-B035-A7D3331A9226}"/>
              </a:ext>
            </a:extLst>
          </p:cNvPr>
          <p:cNvSpPr/>
          <p:nvPr/>
        </p:nvSpPr>
        <p:spPr>
          <a:xfrm>
            <a:off x="6775364" y="2885215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左大括号 89">
            <a:extLst>
              <a:ext uri="{FF2B5EF4-FFF2-40B4-BE49-F238E27FC236}">
                <a16:creationId xmlns:a16="http://schemas.microsoft.com/office/drawing/2014/main" id="{E076D661-56DF-4C98-9A61-E1084BF98B98}"/>
              </a:ext>
            </a:extLst>
          </p:cNvPr>
          <p:cNvSpPr/>
          <p:nvPr/>
        </p:nvSpPr>
        <p:spPr>
          <a:xfrm>
            <a:off x="6379193" y="446514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2D36B69-0D4E-4C9A-A749-D455E1F89FB6}"/>
              </a:ext>
            </a:extLst>
          </p:cNvPr>
          <p:cNvSpPr txBox="1"/>
          <p:nvPr/>
        </p:nvSpPr>
        <p:spPr>
          <a:xfrm>
            <a:off x="6920626" y="2825589"/>
            <a:ext cx="1416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detect();//</a:t>
            </a:r>
            <a:r>
              <a:rPr lang="zh-CN" altLang="en-US" sz="1400" dirty="0">
                <a:latin typeface="+mn-ea"/>
                <a:ea typeface="+mn-ea"/>
              </a:rPr>
              <a:t>正常障碍物探测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decision();//</a:t>
            </a:r>
            <a:r>
              <a:rPr lang="zh-CN" altLang="en-US" sz="1400" dirty="0">
                <a:latin typeface="+mn-ea"/>
                <a:ea typeface="+mn-ea"/>
              </a:rPr>
              <a:t>避障决策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D832086-7D0C-4D15-A244-09943C99B5B7}"/>
              </a:ext>
            </a:extLst>
          </p:cNvPr>
          <p:cNvCxnSpPr>
            <a:cxnSpLocks/>
            <a:stCxn id="79" idx="0"/>
            <a:endCxn id="54" idx="2"/>
          </p:cNvCxnSpPr>
          <p:nvPr/>
        </p:nvCxnSpPr>
        <p:spPr>
          <a:xfrm flipH="1" flipV="1">
            <a:off x="5657368" y="5205495"/>
            <a:ext cx="3107131" cy="76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流程图: 过程 94">
            <a:extLst>
              <a:ext uri="{FF2B5EF4-FFF2-40B4-BE49-F238E27FC236}">
                <a16:creationId xmlns:a16="http://schemas.microsoft.com/office/drawing/2014/main" id="{C357F55A-AB3E-43F2-9743-784E08849681}"/>
              </a:ext>
            </a:extLst>
          </p:cNvPr>
          <p:cNvSpPr/>
          <p:nvPr/>
        </p:nvSpPr>
        <p:spPr>
          <a:xfrm>
            <a:off x="3569820" y="1547533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main.c</a:t>
            </a:r>
            <a:endParaRPr lang="en-US" altLang="zh-CN" dirty="0"/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0DDF5E50-3C46-48D9-A410-F9FEBE06893B}"/>
              </a:ext>
            </a:extLst>
          </p:cNvPr>
          <p:cNvCxnSpPr>
            <a:cxnSpLocks/>
            <a:stCxn id="65" idx="0"/>
            <a:endCxn id="95" idx="2"/>
          </p:cNvCxnSpPr>
          <p:nvPr/>
        </p:nvCxnSpPr>
        <p:spPr>
          <a:xfrm flipV="1">
            <a:off x="2278063" y="2160181"/>
            <a:ext cx="1892973" cy="86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7E7E574-B351-4A04-B3EF-C439D5E55B55}"/>
              </a:ext>
            </a:extLst>
          </p:cNvPr>
          <p:cNvCxnSpPr>
            <a:cxnSpLocks/>
            <a:stCxn id="75" idx="0"/>
            <a:endCxn id="95" idx="2"/>
          </p:cNvCxnSpPr>
          <p:nvPr/>
        </p:nvCxnSpPr>
        <p:spPr>
          <a:xfrm flipH="1" flipV="1">
            <a:off x="4171036" y="2160181"/>
            <a:ext cx="1892974" cy="86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流程图: 过程 101">
            <a:extLst>
              <a:ext uri="{FF2B5EF4-FFF2-40B4-BE49-F238E27FC236}">
                <a16:creationId xmlns:a16="http://schemas.microsoft.com/office/drawing/2014/main" id="{5E64826B-868A-4002-AEB6-374384D243E3}"/>
              </a:ext>
            </a:extLst>
          </p:cNvPr>
          <p:cNvSpPr/>
          <p:nvPr/>
        </p:nvSpPr>
        <p:spPr>
          <a:xfrm>
            <a:off x="6903751" y="1624069"/>
            <a:ext cx="1783774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main.py</a:t>
            </a:r>
          </a:p>
          <a:p>
            <a:pPr algn="ctr"/>
            <a:r>
              <a:rPr lang="en-US" altLang="zh-CN" dirty="0"/>
              <a:t>imgprocess.py</a:t>
            </a: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E1796553-667C-475F-AE12-4CB6E954D5A6}"/>
              </a:ext>
            </a:extLst>
          </p:cNvPr>
          <p:cNvSpPr/>
          <p:nvPr/>
        </p:nvSpPr>
        <p:spPr>
          <a:xfrm>
            <a:off x="205806" y="1576715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bluetooth.h</a:t>
            </a:r>
            <a:endParaRPr lang="en-US" altLang="zh-CN" dirty="0"/>
          </a:p>
          <a:p>
            <a:pPr algn="ctr"/>
            <a:r>
              <a:rPr lang="en-US" altLang="zh-CN" dirty="0" err="1"/>
              <a:t>bluetooth.c</a:t>
            </a:r>
            <a:endParaRPr lang="en-US" altLang="zh-CN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F25CD7F-357A-471B-B9C5-B2162DE95CE6}"/>
              </a:ext>
            </a:extLst>
          </p:cNvPr>
          <p:cNvSpPr txBox="1"/>
          <p:nvPr/>
        </p:nvSpPr>
        <p:spPr>
          <a:xfrm>
            <a:off x="1641965" y="1224611"/>
            <a:ext cx="1416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receive();//</a:t>
            </a:r>
            <a:r>
              <a:rPr lang="zh-CN" altLang="en-US" sz="1400" dirty="0">
                <a:latin typeface="+mn-ea"/>
                <a:ea typeface="+mn-ea"/>
              </a:rPr>
              <a:t>检查并接收上位机消息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Reflect();//</a:t>
            </a:r>
            <a:r>
              <a:rPr lang="zh-CN" altLang="en-US" sz="1400" dirty="0">
                <a:latin typeface="+mn-ea"/>
                <a:ea typeface="+mn-ea"/>
              </a:rPr>
              <a:t>反馈消息给上位机，调试使用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7FF84DE9-2692-449C-A82C-F8EB1790FFF5}"/>
              </a:ext>
            </a:extLst>
          </p:cNvPr>
          <p:cNvSpPr/>
          <p:nvPr/>
        </p:nvSpPr>
        <p:spPr>
          <a:xfrm>
            <a:off x="1564241" y="1473408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F98D024-E60F-4074-B331-B4F94ED4FABE}"/>
              </a:ext>
            </a:extLst>
          </p:cNvPr>
          <p:cNvCxnSpPr>
            <a:cxnSpLocks/>
            <a:stCxn id="55" idx="3"/>
            <a:endCxn id="95" idx="1"/>
          </p:cNvCxnSpPr>
          <p:nvPr/>
        </p:nvCxnSpPr>
        <p:spPr>
          <a:xfrm flipV="1">
            <a:off x="3058563" y="1853857"/>
            <a:ext cx="511257" cy="6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0" y="682187"/>
            <a:ext cx="539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软件模块参数传递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循迹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流程图: 过程 37">
            <a:extLst>
              <a:ext uri="{FF2B5EF4-FFF2-40B4-BE49-F238E27FC236}">
                <a16:creationId xmlns:a16="http://schemas.microsoft.com/office/drawing/2014/main" id="{BC234D45-368C-45A2-99D5-C083D846D2E8}"/>
              </a:ext>
            </a:extLst>
          </p:cNvPr>
          <p:cNvSpPr/>
          <p:nvPr/>
        </p:nvSpPr>
        <p:spPr>
          <a:xfrm>
            <a:off x="5657367" y="3544317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pid.h</a:t>
            </a:r>
            <a:endParaRPr lang="en-US" altLang="zh-CN" dirty="0"/>
          </a:p>
          <a:p>
            <a:pPr algn="ctr"/>
            <a:r>
              <a:rPr lang="en-US" altLang="zh-CN" dirty="0" err="1"/>
              <a:t>pid.c</a:t>
            </a:r>
            <a:endParaRPr lang="en-US" altLang="zh-CN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D0BC7E5-E2AE-45CD-9A50-234A133AC8B9}"/>
              </a:ext>
            </a:extLst>
          </p:cNvPr>
          <p:cNvCxnSpPr>
            <a:cxnSpLocks/>
          </p:cNvCxnSpPr>
          <p:nvPr/>
        </p:nvCxnSpPr>
        <p:spPr>
          <a:xfrm>
            <a:off x="6859799" y="3853460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A1F1997-4CEC-452A-B66B-F717A481F5F2}"/>
              </a:ext>
            </a:extLst>
          </p:cNvPr>
          <p:cNvSpPr txBox="1"/>
          <p:nvPr/>
        </p:nvSpPr>
        <p:spPr>
          <a:xfrm>
            <a:off x="7042700" y="3699571"/>
            <a:ext cx="156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pid</a:t>
            </a: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en-US" altLang="zh-CN" sz="1400" dirty="0" err="1">
                <a:latin typeface="+mn-ea"/>
                <a:ea typeface="+mn-ea"/>
              </a:rPr>
              <a:t>speed,error,slope</a:t>
            </a:r>
            <a:r>
              <a:rPr lang="en-US" altLang="zh-CN" sz="1400" dirty="0">
                <a:latin typeface="+mn-ea"/>
                <a:ea typeface="+mn-ea"/>
              </a:rPr>
              <a:t>,…);</a:t>
            </a:r>
          </a:p>
        </p:txBody>
      </p:sp>
      <p:sp>
        <p:nvSpPr>
          <p:cNvPr id="41" name="流程图: 过程 40">
            <a:extLst>
              <a:ext uri="{FF2B5EF4-FFF2-40B4-BE49-F238E27FC236}">
                <a16:creationId xmlns:a16="http://schemas.microsoft.com/office/drawing/2014/main" id="{DA5AE54A-CCB8-4C96-9FAB-CB98126DFA0D}"/>
              </a:ext>
            </a:extLst>
          </p:cNvPr>
          <p:cNvSpPr/>
          <p:nvPr/>
        </p:nvSpPr>
        <p:spPr>
          <a:xfrm>
            <a:off x="8229575" y="2608213"/>
            <a:ext cx="1783774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main.py</a:t>
            </a:r>
          </a:p>
          <a:p>
            <a:pPr algn="ctr"/>
            <a:r>
              <a:rPr lang="en-US" altLang="zh-CN" dirty="0"/>
              <a:t>imgprocess.py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2C29BF3-1D72-456D-9164-7A1BF51B718D}"/>
              </a:ext>
            </a:extLst>
          </p:cNvPr>
          <p:cNvCxnSpPr>
            <a:cxnSpLocks/>
            <a:stCxn id="41" idx="1"/>
            <a:endCxn id="38" idx="0"/>
          </p:cNvCxnSpPr>
          <p:nvPr/>
        </p:nvCxnSpPr>
        <p:spPr>
          <a:xfrm rot="10800000" flipV="1">
            <a:off x="6258583" y="2914537"/>
            <a:ext cx="1970992" cy="62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2804E3A-04F5-4412-91F9-EBFF634D8B51}"/>
              </a:ext>
            </a:extLst>
          </p:cNvPr>
          <p:cNvSpPr txBox="1"/>
          <p:nvPr/>
        </p:nvSpPr>
        <p:spPr>
          <a:xfrm>
            <a:off x="6754068" y="2623892"/>
            <a:ext cx="104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error,</a:t>
            </a:r>
            <a:r>
              <a:rPr lang="zh-CN" altLang="en-US" sz="1400" dirty="0"/>
              <a:t> </a:t>
            </a:r>
            <a:r>
              <a:rPr lang="en-US" altLang="zh-CN" sz="1400" dirty="0"/>
              <a:t>slope</a:t>
            </a:r>
            <a:endParaRPr lang="zh-CN" altLang="en-US" sz="1400" dirty="0"/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F1BCCE99-94A5-40D2-8A1B-498B9D505E44}"/>
              </a:ext>
            </a:extLst>
          </p:cNvPr>
          <p:cNvSpPr/>
          <p:nvPr/>
        </p:nvSpPr>
        <p:spPr>
          <a:xfrm>
            <a:off x="1997825" y="2608213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coder.h</a:t>
            </a:r>
            <a:endParaRPr lang="en-US" altLang="zh-CN" dirty="0"/>
          </a:p>
          <a:p>
            <a:pPr algn="ctr"/>
            <a:r>
              <a:rPr lang="en-US" altLang="zh-CN" dirty="0" err="1"/>
              <a:t>coder.c</a:t>
            </a:r>
            <a:endParaRPr lang="en-US" altLang="zh-CN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6F73A08-A62A-4462-9711-D6AD0F9B160E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200257" y="2914537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746E5CE-A200-42D9-B990-29FFC0217138}"/>
              </a:ext>
            </a:extLst>
          </p:cNvPr>
          <p:cNvSpPr txBox="1"/>
          <p:nvPr/>
        </p:nvSpPr>
        <p:spPr>
          <a:xfrm>
            <a:off x="3353969" y="2638627"/>
            <a:ext cx="133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getSpeed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得到速度反馈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BABA6B5-E80A-4387-B728-D10818505422}"/>
              </a:ext>
            </a:extLst>
          </p:cNvPr>
          <p:cNvCxnSpPr>
            <a:cxnSpLocks/>
            <a:stCxn id="53" idx="3"/>
            <a:endCxn id="38" idx="1"/>
          </p:cNvCxnSpPr>
          <p:nvPr/>
        </p:nvCxnSpPr>
        <p:spPr>
          <a:xfrm>
            <a:off x="4691506" y="2900237"/>
            <a:ext cx="965861" cy="950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88F397-98BA-4A39-9E51-95C304DC543D}"/>
              </a:ext>
            </a:extLst>
          </p:cNvPr>
          <p:cNvSpPr txBox="1"/>
          <p:nvPr/>
        </p:nvSpPr>
        <p:spPr>
          <a:xfrm>
            <a:off x="4629176" y="2589882"/>
            <a:ext cx="104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speed</a:t>
            </a:r>
            <a:endParaRPr lang="zh-CN" altLang="en-US" sz="1400" dirty="0"/>
          </a:p>
        </p:txBody>
      </p:sp>
      <p:sp>
        <p:nvSpPr>
          <p:cNvPr id="60" name="流程图: 过程 59">
            <a:extLst>
              <a:ext uri="{FF2B5EF4-FFF2-40B4-BE49-F238E27FC236}">
                <a16:creationId xmlns:a16="http://schemas.microsoft.com/office/drawing/2014/main" id="{D8EC4379-CA7A-48D3-A6BE-3764F6461876}"/>
              </a:ext>
            </a:extLst>
          </p:cNvPr>
          <p:cNvSpPr/>
          <p:nvPr/>
        </p:nvSpPr>
        <p:spPr>
          <a:xfrm>
            <a:off x="5657367" y="4701501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L298N.h</a:t>
            </a:r>
          </a:p>
          <a:p>
            <a:pPr algn="ctr"/>
            <a:r>
              <a:rPr lang="en-US" altLang="zh-CN" dirty="0"/>
              <a:t>L298N.c</a:t>
            </a:r>
            <a:endParaRPr lang="zh-CN" altLang="en-US" dirty="0"/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324E92A0-ECC7-4FA0-BEA0-38D4CB866D2B}"/>
              </a:ext>
            </a:extLst>
          </p:cNvPr>
          <p:cNvSpPr/>
          <p:nvPr/>
        </p:nvSpPr>
        <p:spPr>
          <a:xfrm>
            <a:off x="6954449" y="4550625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5C64116-AF97-4DD7-91C2-C08904120993}"/>
              </a:ext>
            </a:extLst>
          </p:cNvPr>
          <p:cNvSpPr txBox="1"/>
          <p:nvPr/>
        </p:nvSpPr>
        <p:spPr>
          <a:xfrm>
            <a:off x="7109897" y="4315328"/>
            <a:ext cx="1200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pwm</a:t>
            </a:r>
            <a:r>
              <a:rPr lang="en-US" altLang="zh-CN" sz="1400" dirty="0">
                <a:latin typeface="+mn-ea"/>
                <a:ea typeface="+mn-ea"/>
              </a:rPr>
              <a:t>()//</a:t>
            </a:r>
            <a:r>
              <a:rPr lang="zh-CN" altLang="en-US" sz="1400" dirty="0">
                <a:latin typeface="+mn-ea"/>
                <a:ea typeface="+mn-ea"/>
              </a:rPr>
              <a:t>把速度、转向等信息转化成</a:t>
            </a:r>
            <a:r>
              <a:rPr lang="en-US" altLang="zh-CN" sz="1400" dirty="0" err="1">
                <a:latin typeface="+mn-ea"/>
                <a:ea typeface="+mn-ea"/>
              </a:rPr>
              <a:t>pwm</a:t>
            </a:r>
            <a:r>
              <a:rPr lang="zh-CN" altLang="en-US" sz="1400" dirty="0">
                <a:latin typeface="+mn-ea"/>
                <a:ea typeface="+mn-ea"/>
              </a:rPr>
              <a:t>信号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408FBA0-B147-4C4A-BACD-893882147E5F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6258583" y="4156965"/>
            <a:ext cx="0" cy="54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7A84345-B760-483D-A04B-5E7A2692998A}"/>
              </a:ext>
            </a:extLst>
          </p:cNvPr>
          <p:cNvSpPr txBox="1"/>
          <p:nvPr/>
        </p:nvSpPr>
        <p:spPr>
          <a:xfrm>
            <a:off x="5255599" y="4275344"/>
            <a:ext cx="104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speed, turn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20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0" y="682187"/>
            <a:ext cx="539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软件模块参数传递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3925E1F7-0E16-4B45-8DBA-D39CD385958B}"/>
              </a:ext>
            </a:extLst>
          </p:cNvPr>
          <p:cNvSpPr/>
          <p:nvPr/>
        </p:nvSpPr>
        <p:spPr>
          <a:xfrm>
            <a:off x="1620391" y="2935503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ultrasonic.h</a:t>
            </a:r>
            <a:endParaRPr lang="en-US" altLang="zh-CN" dirty="0"/>
          </a:p>
          <a:p>
            <a:pPr algn="ctr"/>
            <a:r>
              <a:rPr lang="en-US" altLang="zh-CN" dirty="0" err="1"/>
              <a:t>ultrasonic.c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97D779-7075-4E43-8021-B1836D8216BF}"/>
              </a:ext>
            </a:extLst>
          </p:cNvPr>
          <p:cNvSpPr txBox="1"/>
          <p:nvPr/>
        </p:nvSpPr>
        <p:spPr>
          <a:xfrm>
            <a:off x="3098880" y="2680221"/>
            <a:ext cx="1416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getDist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测前方障碍物距离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scan();//</a:t>
            </a:r>
            <a:r>
              <a:rPr lang="zh-CN" altLang="en-US" sz="1400" dirty="0">
                <a:latin typeface="+mn-ea"/>
                <a:ea typeface="+mn-ea"/>
              </a:rPr>
              <a:t>扫描周围障碍物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EF131BAA-E8A4-4542-A194-80D9DD41ED9E}"/>
              </a:ext>
            </a:extLst>
          </p:cNvPr>
          <p:cNvSpPr/>
          <p:nvPr/>
        </p:nvSpPr>
        <p:spPr>
          <a:xfrm>
            <a:off x="8717341" y="2848764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IMU.h</a:t>
            </a:r>
            <a:endParaRPr lang="en-US" altLang="zh-CN" dirty="0"/>
          </a:p>
          <a:p>
            <a:pPr algn="ctr"/>
            <a:r>
              <a:rPr lang="en-US" altLang="zh-CN" dirty="0" err="1"/>
              <a:t>IMU.c</a:t>
            </a:r>
            <a:endParaRPr lang="en-US" altLang="zh-CN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B15CA81-D71B-4F2B-9C18-1A62F7E77F44}"/>
              </a:ext>
            </a:extLst>
          </p:cNvPr>
          <p:cNvCxnSpPr>
            <a:cxnSpLocks/>
          </p:cNvCxnSpPr>
          <p:nvPr/>
        </p:nvCxnSpPr>
        <p:spPr>
          <a:xfrm>
            <a:off x="10090783" y="3155087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92FA2EA-B61C-44C1-845C-3551E2770613}"/>
              </a:ext>
            </a:extLst>
          </p:cNvPr>
          <p:cNvSpPr txBox="1"/>
          <p:nvPr/>
        </p:nvSpPr>
        <p:spPr>
          <a:xfrm>
            <a:off x="10338905" y="2938192"/>
            <a:ext cx="15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getDirect</a:t>
            </a:r>
            <a:r>
              <a:rPr lang="en-US" altLang="zh-CN" sz="1400" dirty="0">
                <a:latin typeface="+mn-ea"/>
                <a:ea typeface="+mn-ea"/>
              </a:rPr>
              <a:t>();//</a:t>
            </a:r>
            <a:r>
              <a:rPr lang="zh-CN" altLang="en-US" sz="1400" dirty="0">
                <a:latin typeface="+mn-ea"/>
                <a:ea typeface="+mn-ea"/>
              </a:rPr>
              <a:t>获取目前小车方向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96751D10-742E-4EB8-8E6B-E70271DDC007}"/>
              </a:ext>
            </a:extLst>
          </p:cNvPr>
          <p:cNvSpPr/>
          <p:nvPr/>
        </p:nvSpPr>
        <p:spPr>
          <a:xfrm>
            <a:off x="5318386" y="2888537"/>
            <a:ext cx="1357880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OAS.h</a:t>
            </a:r>
            <a:endParaRPr lang="en-US" altLang="zh-CN" dirty="0"/>
          </a:p>
          <a:p>
            <a:pPr algn="ctr"/>
            <a:r>
              <a:rPr lang="en-US" altLang="zh-CN" dirty="0" err="1"/>
              <a:t>OAS.c</a:t>
            </a:r>
            <a:endParaRPr lang="en-US" altLang="zh-CN" dirty="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785813AC-0483-42B7-ADC3-263983BAEF98}"/>
              </a:ext>
            </a:extLst>
          </p:cNvPr>
          <p:cNvSpPr/>
          <p:nvPr/>
        </p:nvSpPr>
        <p:spPr>
          <a:xfrm>
            <a:off x="6676266" y="273766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4F267930-D36F-426A-97C6-5A21DA20FDC3}"/>
              </a:ext>
            </a:extLst>
          </p:cNvPr>
          <p:cNvSpPr/>
          <p:nvPr/>
        </p:nvSpPr>
        <p:spPr>
          <a:xfrm>
            <a:off x="3021156" y="2807797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21F6B9-6C7C-41DD-8FCD-A12639A96C8C}"/>
              </a:ext>
            </a:extLst>
          </p:cNvPr>
          <p:cNvSpPr txBox="1"/>
          <p:nvPr/>
        </p:nvSpPr>
        <p:spPr>
          <a:xfrm>
            <a:off x="6821528" y="2678035"/>
            <a:ext cx="1416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detect();//</a:t>
            </a:r>
            <a:r>
              <a:rPr lang="zh-CN" altLang="en-US" sz="1400" dirty="0">
                <a:latin typeface="+mn-ea"/>
                <a:ea typeface="+mn-ea"/>
              </a:rPr>
              <a:t>正常障碍物探测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decision();//</a:t>
            </a:r>
            <a:r>
              <a:rPr lang="zh-CN" altLang="en-US" sz="1400" dirty="0">
                <a:latin typeface="+mn-ea"/>
                <a:ea typeface="+mn-ea"/>
              </a:rPr>
              <a:t>避障决策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6471A9DC-B1B0-4C4C-932B-2BACFE607B2B}"/>
              </a:ext>
            </a:extLst>
          </p:cNvPr>
          <p:cNvCxnSpPr>
            <a:cxnSpLocks/>
            <a:stCxn id="27" idx="0"/>
            <a:endCxn id="23" idx="0"/>
          </p:cNvCxnSpPr>
          <p:nvPr/>
        </p:nvCxnSpPr>
        <p:spPr>
          <a:xfrm rot="16200000" flipV="1">
            <a:off x="4798095" y="1689305"/>
            <a:ext cx="208316" cy="2190147"/>
          </a:xfrm>
          <a:prstGeom prst="bentConnector3">
            <a:avLst>
              <a:gd name="adj1" fmla="val 209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29030EF5-4B55-4624-9A62-2DD41B110AEA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rot="5400000" flipH="1" flipV="1">
            <a:off x="4727958" y="2580405"/>
            <a:ext cx="348587" cy="2190147"/>
          </a:xfrm>
          <a:prstGeom prst="bentConnector3">
            <a:avLst>
              <a:gd name="adj1" fmla="val -65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907568-6AFC-4FB1-AFED-853637ED1557}"/>
              </a:ext>
            </a:extLst>
          </p:cNvPr>
          <p:cNvSpPr txBox="1"/>
          <p:nvPr/>
        </p:nvSpPr>
        <p:spPr>
          <a:xfrm>
            <a:off x="4615180" y="21523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命令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D8F21C8-8758-4E71-9191-2EC2FA689CC6}"/>
              </a:ext>
            </a:extLst>
          </p:cNvPr>
          <p:cNvSpPr txBox="1"/>
          <p:nvPr/>
        </p:nvSpPr>
        <p:spPr>
          <a:xfrm>
            <a:off x="4630381" y="411574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+mn-ea"/>
                <a:ea typeface="+mn-ea"/>
              </a:rPr>
              <a:t>dist</a:t>
            </a:r>
            <a:endParaRPr lang="zh-CN" altLang="en-US" sz="1400" dirty="0">
              <a:latin typeface="+mn-ea"/>
              <a:ea typeface="+mn-ea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F2B848F-182D-44A2-ADE4-247A5461817E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rot="10800000" flipV="1">
            <a:off x="8238127" y="3155087"/>
            <a:ext cx="47921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DC17051-9808-4C05-99F7-96D9C545775A}"/>
              </a:ext>
            </a:extLst>
          </p:cNvPr>
          <p:cNvSpPr txBox="1"/>
          <p:nvPr/>
        </p:nvSpPr>
        <p:spPr>
          <a:xfrm>
            <a:off x="8198681" y="3180436"/>
            <a:ext cx="674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direct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57" name="流程图: 过程 56">
            <a:extLst>
              <a:ext uri="{FF2B5EF4-FFF2-40B4-BE49-F238E27FC236}">
                <a16:creationId xmlns:a16="http://schemas.microsoft.com/office/drawing/2014/main" id="{A9B39592-62C5-4AE7-B85E-FC6B63E5BA0A}"/>
              </a:ext>
            </a:extLst>
          </p:cNvPr>
          <p:cNvSpPr/>
          <p:nvPr/>
        </p:nvSpPr>
        <p:spPr>
          <a:xfrm>
            <a:off x="1768157" y="4686545"/>
            <a:ext cx="1062347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servo.h</a:t>
            </a:r>
            <a:endParaRPr lang="en-US" altLang="zh-CN" dirty="0"/>
          </a:p>
          <a:p>
            <a:pPr algn="ctr"/>
            <a:r>
              <a:rPr lang="en-US" altLang="zh-CN" dirty="0" err="1"/>
              <a:t>servo.c</a:t>
            </a:r>
            <a:endParaRPr lang="en-US" altLang="zh-CN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5BA8B78-4D2C-4EF3-B20C-56F27113D413}"/>
              </a:ext>
            </a:extLst>
          </p:cNvPr>
          <p:cNvCxnSpPr>
            <a:cxnSpLocks/>
          </p:cNvCxnSpPr>
          <p:nvPr/>
        </p:nvCxnSpPr>
        <p:spPr>
          <a:xfrm>
            <a:off x="2805904" y="4948156"/>
            <a:ext cx="24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4493709-5B63-4223-847F-9F4076F63BF0}"/>
              </a:ext>
            </a:extLst>
          </p:cNvPr>
          <p:cNvSpPr txBox="1"/>
          <p:nvPr/>
        </p:nvSpPr>
        <p:spPr>
          <a:xfrm>
            <a:off x="2988805" y="4686545"/>
            <a:ext cx="171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position();//</a:t>
            </a:r>
            <a:r>
              <a:rPr lang="zh-CN" altLang="en-US" sz="1400" dirty="0">
                <a:latin typeface="+mn-ea"/>
                <a:ea typeface="+mn-ea"/>
              </a:rPr>
              <a:t>转动到规定位置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E11B3D1-6272-449A-B99C-B924B0FB6644}"/>
              </a:ext>
            </a:extLst>
          </p:cNvPr>
          <p:cNvCxnSpPr>
            <a:cxnSpLocks/>
            <a:stCxn id="22" idx="2"/>
            <a:endCxn id="57" idx="0"/>
          </p:cNvCxnSpPr>
          <p:nvPr/>
        </p:nvCxnSpPr>
        <p:spPr>
          <a:xfrm>
            <a:off x="2299331" y="3548151"/>
            <a:ext cx="0" cy="113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B4E21FD8-A380-4FFF-86B2-CEBFF1CDC1BD}"/>
              </a:ext>
            </a:extLst>
          </p:cNvPr>
          <p:cNvSpPr txBox="1"/>
          <p:nvPr/>
        </p:nvSpPr>
        <p:spPr>
          <a:xfrm>
            <a:off x="2262165" y="391855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Angle</a:t>
            </a:r>
          </a:p>
        </p:txBody>
      </p: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2E6C27AA-D3DA-46B0-AE6B-FCE16081065D}"/>
              </a:ext>
            </a:extLst>
          </p:cNvPr>
          <p:cNvSpPr/>
          <p:nvPr/>
        </p:nvSpPr>
        <p:spPr>
          <a:xfrm>
            <a:off x="5997325" y="4540037"/>
            <a:ext cx="1202432" cy="612648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L298N.h</a:t>
            </a:r>
          </a:p>
          <a:p>
            <a:pPr algn="ctr"/>
            <a:r>
              <a:rPr lang="en-US" altLang="zh-CN" dirty="0"/>
              <a:t>L298N.c</a:t>
            </a:r>
            <a:endParaRPr lang="zh-CN" altLang="en-US" dirty="0"/>
          </a:p>
        </p:txBody>
      </p:sp>
      <p:sp>
        <p:nvSpPr>
          <p:cNvPr id="66" name="左大括号 65">
            <a:extLst>
              <a:ext uri="{FF2B5EF4-FFF2-40B4-BE49-F238E27FC236}">
                <a16:creationId xmlns:a16="http://schemas.microsoft.com/office/drawing/2014/main" id="{5344CD1C-C383-4F22-9053-C9B25FA7AE09}"/>
              </a:ext>
            </a:extLst>
          </p:cNvPr>
          <p:cNvSpPr/>
          <p:nvPr/>
        </p:nvSpPr>
        <p:spPr>
          <a:xfrm>
            <a:off x="7279423" y="4389161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A8B46E8-FF86-4429-B842-4B2DFDECE118}"/>
              </a:ext>
            </a:extLst>
          </p:cNvPr>
          <p:cNvSpPr txBox="1"/>
          <p:nvPr/>
        </p:nvSpPr>
        <p:spPr>
          <a:xfrm>
            <a:off x="7434871" y="4153864"/>
            <a:ext cx="120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forward();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backward();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turnLeft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turnRight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stop();</a:t>
            </a:r>
          </a:p>
          <a:p>
            <a:r>
              <a:rPr lang="en-US" altLang="zh-CN" sz="1400" dirty="0">
                <a:latin typeface="+mn-ea"/>
                <a:ea typeface="+mn-ea"/>
              </a:rPr>
              <a:t>…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B8AA21F-6EDA-4688-8984-8C00AF4C348A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>
            <a:off x="5997326" y="3501185"/>
            <a:ext cx="601215" cy="103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7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/>
        </p:nvSpPr>
        <p:spPr>
          <a:xfrm>
            <a:off x="7206089" y="2754438"/>
            <a:ext cx="3278073" cy="93052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Parallelogram 15"/>
          <p:cNvSpPr/>
          <p:nvPr/>
        </p:nvSpPr>
        <p:spPr>
          <a:xfrm rot="5400000">
            <a:off x="7380741" y="2579617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221" y="3219703"/>
            <a:ext cx="2870967" cy="9305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Parallelogram 10"/>
          <p:cNvSpPr/>
          <p:nvPr/>
        </p:nvSpPr>
        <p:spPr>
          <a:xfrm rot="5400000">
            <a:off x="6254871" y="3044882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4352" y="3685166"/>
            <a:ext cx="2870967" cy="93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Parallelogram 8"/>
          <p:cNvSpPr/>
          <p:nvPr/>
        </p:nvSpPr>
        <p:spPr>
          <a:xfrm rot="5400000">
            <a:off x="5129002" y="3510146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28482" y="4149265"/>
            <a:ext cx="2870967" cy="93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Parallelogram 5"/>
          <p:cNvSpPr/>
          <p:nvPr/>
        </p:nvSpPr>
        <p:spPr>
          <a:xfrm rot="5400000">
            <a:off x="4003132" y="3975411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34883"/>
            <a:ext cx="5573580" cy="9305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5852305" y="4366118"/>
            <a:ext cx="537529" cy="537529"/>
            <a:chOff x="8780463" y="1906588"/>
            <a:chExt cx="360363" cy="360363"/>
          </a:xfrm>
          <a:solidFill>
            <a:schemeClr val="bg1"/>
          </a:solidFill>
        </p:grpSpPr>
        <p:sp>
          <p:nvSpPr>
            <p:cNvPr id="23" name="Freeform 93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94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95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96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97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98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Freeform 131"/>
          <p:cNvSpPr>
            <a:spLocks noEditPoints="1"/>
          </p:cNvSpPr>
          <p:nvPr/>
        </p:nvSpPr>
        <p:spPr bwMode="auto">
          <a:xfrm>
            <a:off x="7097959" y="3917430"/>
            <a:ext cx="537529" cy="504376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8179115" y="3452165"/>
            <a:ext cx="537529" cy="504376"/>
            <a:chOff x="6373813" y="2717801"/>
            <a:chExt cx="360363" cy="338138"/>
          </a:xfrm>
          <a:solidFill>
            <a:schemeClr val="bg1"/>
          </a:solidFill>
        </p:grpSpPr>
        <p:sp>
          <p:nvSpPr>
            <p:cNvPr id="34" name="Freeform 132"/>
            <p:cNvSpPr>
              <a:spLocks noEditPoints="1"/>
            </p:cNvSpPr>
            <p:nvPr/>
          </p:nvSpPr>
          <p:spPr bwMode="auto">
            <a:xfrm>
              <a:off x="6373813" y="2717801"/>
              <a:ext cx="360363" cy="338138"/>
            </a:xfrm>
            <a:custGeom>
              <a:avLst/>
              <a:gdLst/>
              <a:ahLst/>
              <a:cxnLst>
                <a:cxn ang="0">
                  <a:pos x="121" y="25"/>
                </a:cxn>
                <a:cxn ang="0">
                  <a:pos x="98" y="2"/>
                </a:cxn>
                <a:cxn ang="0">
                  <a:pos x="92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2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1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2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5"/>
                </a:cxn>
                <a:cxn ang="0">
                  <a:pos x="115" y="35"/>
                </a:cxn>
                <a:cxn ang="0">
                  <a:pos x="115" y="104"/>
                </a:cxn>
                <a:cxn ang="0">
                  <a:pos x="104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4" y="31"/>
                </a:cxn>
                <a:cxn ang="0">
                  <a:pos x="104" y="31"/>
                </a:cxn>
                <a:cxn ang="0">
                  <a:pos x="104" y="31"/>
                </a:cxn>
              </a:cxnLst>
              <a:rect l="0" t="0" r="r" b="b"/>
              <a:pathLst>
                <a:path w="123" h="115">
                  <a:moveTo>
                    <a:pt x="121" y="25"/>
                  </a:moveTo>
                  <a:cubicBezTo>
                    <a:pt x="98" y="2"/>
                    <a:pt x="98" y="2"/>
                    <a:pt x="98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2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1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5"/>
                    <a:pt x="100" y="35"/>
                  </a:cubicBezTo>
                  <a:cubicBezTo>
                    <a:pt x="115" y="35"/>
                    <a:pt x="115" y="35"/>
                    <a:pt x="115" y="35"/>
                  </a:cubicBezTo>
                  <a:lnTo>
                    <a:pt x="115" y="104"/>
                  </a:lnTo>
                  <a:close/>
                  <a:moveTo>
                    <a:pt x="104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6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4" y="31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33"/>
            <p:cNvSpPr>
              <a:spLocks noEditPoints="1"/>
            </p:cNvSpPr>
            <p:nvPr/>
          </p:nvSpPr>
          <p:spPr bwMode="auto">
            <a:xfrm>
              <a:off x="6543675" y="2786063"/>
              <a:ext cx="66675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34"/>
            <p:cNvSpPr>
              <a:spLocks noEditPoints="1"/>
            </p:cNvSpPr>
            <p:nvPr/>
          </p:nvSpPr>
          <p:spPr bwMode="auto">
            <a:xfrm>
              <a:off x="6543675" y="2820988"/>
              <a:ext cx="66675" cy="952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1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3" h="3">
                  <a:moveTo>
                    <a:pt x="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35"/>
            <p:cNvSpPr>
              <a:spLocks noEditPoints="1"/>
            </p:cNvSpPr>
            <p:nvPr/>
          </p:nvSpPr>
          <p:spPr bwMode="auto">
            <a:xfrm>
              <a:off x="6543675" y="2852738"/>
              <a:ext cx="1428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4"/>
                </a:cxn>
                <a:cxn ang="0">
                  <a:pos x="48" y="4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9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36"/>
            <p:cNvSpPr>
              <a:spLocks noEditPoints="1"/>
            </p:cNvSpPr>
            <p:nvPr/>
          </p:nvSpPr>
          <p:spPr bwMode="auto">
            <a:xfrm>
              <a:off x="6418263" y="2921001"/>
              <a:ext cx="268288" cy="111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37"/>
            <p:cNvSpPr>
              <a:spLocks noEditPoints="1"/>
            </p:cNvSpPr>
            <p:nvPr/>
          </p:nvSpPr>
          <p:spPr bwMode="auto">
            <a:xfrm>
              <a:off x="6418263" y="2955926"/>
              <a:ext cx="268288" cy="9525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38"/>
            <p:cNvSpPr>
              <a:spLocks noEditPoints="1"/>
            </p:cNvSpPr>
            <p:nvPr/>
          </p:nvSpPr>
          <p:spPr bwMode="auto">
            <a:xfrm>
              <a:off x="6418263" y="2987676"/>
              <a:ext cx="268288" cy="1270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39"/>
            <p:cNvSpPr>
              <a:spLocks noEditPoints="1"/>
            </p:cNvSpPr>
            <p:nvPr/>
          </p:nvSpPr>
          <p:spPr bwMode="auto">
            <a:xfrm>
              <a:off x="6418263" y="2889251"/>
              <a:ext cx="268288" cy="7938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40"/>
            <p:cNvSpPr>
              <a:spLocks noEditPoints="1"/>
            </p:cNvSpPr>
            <p:nvPr/>
          </p:nvSpPr>
          <p:spPr bwMode="auto">
            <a:xfrm>
              <a:off x="6418263" y="2774951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Freeform 144"/>
          <p:cNvSpPr>
            <a:spLocks noEditPoints="1"/>
          </p:cNvSpPr>
          <p:nvPr/>
        </p:nvSpPr>
        <p:spPr bwMode="auto">
          <a:xfrm>
            <a:off x="3863413" y="4831383"/>
            <a:ext cx="549367" cy="537529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72"/>
          <p:cNvSpPr>
            <a:spLocks noEditPoints="1"/>
          </p:cNvSpPr>
          <p:nvPr/>
        </p:nvSpPr>
        <p:spPr bwMode="auto">
          <a:xfrm>
            <a:off x="9379634" y="2970323"/>
            <a:ext cx="537529" cy="537529"/>
          </a:xfrm>
          <a:custGeom>
            <a:avLst/>
            <a:gdLst/>
            <a:ahLst/>
            <a:cxnLst>
              <a:cxn ang="0">
                <a:pos x="121" y="1"/>
              </a:cxn>
              <a:cxn ang="0">
                <a:pos x="119" y="0"/>
              </a:cxn>
              <a:cxn ang="0">
                <a:pos x="117" y="1"/>
              </a:cxn>
              <a:cxn ang="0">
                <a:pos x="2" y="77"/>
              </a:cxn>
              <a:cxn ang="0">
                <a:pos x="0" y="81"/>
              </a:cxn>
              <a:cxn ang="0">
                <a:pos x="2" y="84"/>
              </a:cxn>
              <a:cxn ang="0">
                <a:pos x="32" y="96"/>
              </a:cxn>
              <a:cxn ang="0">
                <a:pos x="46" y="121"/>
              </a:cxn>
              <a:cxn ang="0">
                <a:pos x="50" y="123"/>
              </a:cxn>
              <a:cxn ang="0">
                <a:pos x="50" y="123"/>
              </a:cxn>
              <a:cxn ang="0">
                <a:pos x="53" y="121"/>
              </a:cxn>
              <a:cxn ang="0">
                <a:pos x="61" y="107"/>
              </a:cxn>
              <a:cxn ang="0">
                <a:pos x="98" y="122"/>
              </a:cxn>
              <a:cxn ang="0">
                <a:pos x="100" y="123"/>
              </a:cxn>
              <a:cxn ang="0">
                <a:pos x="101" y="122"/>
              </a:cxn>
              <a:cxn ang="0">
                <a:pos x="103" y="119"/>
              </a:cxn>
              <a:cxn ang="0">
                <a:pos x="123" y="4"/>
              </a:cxn>
              <a:cxn ang="0">
                <a:pos x="121" y="1"/>
              </a:cxn>
              <a:cxn ang="0">
                <a:pos x="12" y="80"/>
              </a:cxn>
              <a:cxn ang="0">
                <a:pos x="101" y="20"/>
              </a:cxn>
              <a:cxn ang="0">
                <a:pos x="36" y="89"/>
              </a:cxn>
              <a:cxn ang="0">
                <a:pos x="35" y="89"/>
              </a:cxn>
              <a:cxn ang="0">
                <a:pos x="12" y="80"/>
              </a:cxn>
              <a:cxn ang="0">
                <a:pos x="39" y="92"/>
              </a:cxn>
              <a:cxn ang="0">
                <a:pos x="39" y="92"/>
              </a:cxn>
              <a:cxn ang="0">
                <a:pos x="112" y="14"/>
              </a:cxn>
              <a:cxn ang="0">
                <a:pos x="50" y="111"/>
              </a:cxn>
              <a:cxn ang="0">
                <a:pos x="39" y="92"/>
              </a:cxn>
              <a:cxn ang="0">
                <a:pos x="97" y="113"/>
              </a:cxn>
              <a:cxn ang="0">
                <a:pos x="64" y="100"/>
              </a:cxn>
              <a:cxn ang="0">
                <a:pos x="61" y="100"/>
              </a:cxn>
              <a:cxn ang="0">
                <a:pos x="112" y="22"/>
              </a:cxn>
              <a:cxn ang="0">
                <a:pos x="97" y="113"/>
              </a:cxn>
              <a:cxn ang="0">
                <a:pos x="97" y="113"/>
              </a:cxn>
              <a:cxn ang="0">
                <a:pos x="97" y="113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>
            <a:off x="3866498" y="5641539"/>
            <a:ext cx="2123149" cy="2700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道路灰度图获取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6828038" y="4859786"/>
            <a:ext cx="3089125" cy="2700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道路边缘与中心线提取（效果图）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3140816" y="3668123"/>
            <a:ext cx="2123149" cy="2700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二值化及噪声消除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4790730" y="2519084"/>
            <a:ext cx="2123149" cy="5654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辨认道路类型（速度控制）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495606" y="2005487"/>
            <a:ext cx="3398265" cy="5654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5.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采用小车与道路中心偏移量和前方道路斜率两个参数进行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pid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控制处理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08929" y="260554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B7F3F45-EAC9-4E6D-9089-CAFE0C4EF793}"/>
              </a:ext>
            </a:extLst>
          </p:cNvPr>
          <p:cNvSpPr txBox="1"/>
          <p:nvPr/>
        </p:nvSpPr>
        <p:spPr>
          <a:xfrm>
            <a:off x="288609" y="94599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循迹算法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484D3C-F789-442D-A80A-8FED7DB62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9" y="2554868"/>
            <a:ext cx="3044999" cy="9825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C7A575-7831-4AF7-8D51-6684D1680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37" y="5206088"/>
            <a:ext cx="4241507" cy="1266523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D619379-7173-41C7-9D47-519544F5B69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0484162" y="3219534"/>
            <a:ext cx="1201797" cy="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4367805-261C-46A8-8CE6-96DA0253BF15}"/>
              </a:ext>
            </a:extLst>
          </p:cNvPr>
          <p:cNvCxnSpPr>
            <a:cxnSpLocks/>
          </p:cNvCxnSpPr>
          <p:nvPr/>
        </p:nvCxnSpPr>
        <p:spPr>
          <a:xfrm>
            <a:off x="11685959" y="3219534"/>
            <a:ext cx="0" cy="3709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A225EDD-EB7D-4489-AE54-C4FAD375A277}"/>
              </a:ext>
            </a:extLst>
          </p:cNvPr>
          <p:cNvCxnSpPr>
            <a:cxnSpLocks/>
          </p:cNvCxnSpPr>
          <p:nvPr/>
        </p:nvCxnSpPr>
        <p:spPr>
          <a:xfrm>
            <a:off x="4701029" y="6928692"/>
            <a:ext cx="69849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13CF511-0C9C-45B7-AFED-C0D4CACDE3E5}"/>
              </a:ext>
            </a:extLst>
          </p:cNvPr>
          <p:cNvCxnSpPr/>
          <p:nvPr/>
        </p:nvCxnSpPr>
        <p:spPr>
          <a:xfrm flipV="1">
            <a:off x="4701029" y="5911549"/>
            <a:ext cx="0" cy="101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1" grpId="0" animBg="1"/>
      <p:bldP spid="8" grpId="0" animBg="1"/>
      <p:bldP spid="9" grpId="0" animBg="1"/>
      <p:bldP spid="7" grpId="0" animBg="1"/>
      <p:bldP spid="6" grpId="0" animBg="1"/>
      <p:bldP spid="5" grpId="0" animBg="1"/>
      <p:bldP spid="32" grpId="0" animBg="1"/>
      <p:bldP spid="46" grpId="0" animBg="1"/>
      <p:bldP spid="47" grpId="0" animBg="1"/>
      <p:bldP spid="49" grpId="0"/>
      <p:bldP spid="50" grpId="0"/>
      <p:bldP spid="51" grpId="0"/>
      <p:bldP spid="53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5277247" y="1168053"/>
            <a:ext cx="45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循迹算法</a:t>
            </a:r>
          </a:p>
        </p:txBody>
      </p:sp>
      <p:sp>
        <p:nvSpPr>
          <p:cNvPr id="2" name="流程图: 可选过程 1">
            <a:extLst>
              <a:ext uri="{FF2B5EF4-FFF2-40B4-BE49-F238E27FC236}">
                <a16:creationId xmlns:a16="http://schemas.microsoft.com/office/drawing/2014/main" id="{02CD50D8-3EDB-49D6-ADF4-D656B5D837F8}"/>
              </a:ext>
            </a:extLst>
          </p:cNvPr>
          <p:cNvSpPr/>
          <p:nvPr/>
        </p:nvSpPr>
        <p:spPr>
          <a:xfrm>
            <a:off x="3675979" y="1691273"/>
            <a:ext cx="1152128" cy="438542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开始</a:t>
            </a:r>
            <a:endParaRPr lang="en-US" altLang="zh-CN" sz="16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8751CF-5832-4DBD-B561-06FE3C62CCF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252043" y="2129815"/>
            <a:ext cx="0" cy="39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1E5C602-475E-4BE1-AF9A-15D2EA61E58C}"/>
              </a:ext>
            </a:extLst>
          </p:cNvPr>
          <p:cNvSpPr/>
          <p:nvPr/>
        </p:nvSpPr>
        <p:spPr>
          <a:xfrm>
            <a:off x="3337290" y="2492529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搜索底部有效行</a:t>
            </a:r>
          </a:p>
        </p:txBody>
      </p:sp>
      <p:sp>
        <p:nvSpPr>
          <p:cNvPr id="11" name="流程图: 决策 10">
            <a:extLst>
              <a:ext uri="{FF2B5EF4-FFF2-40B4-BE49-F238E27FC236}">
                <a16:creationId xmlns:a16="http://schemas.microsoft.com/office/drawing/2014/main" id="{EB0A60CA-C87C-4727-A650-8DB5BEFE68CA}"/>
              </a:ext>
            </a:extLst>
          </p:cNvPr>
          <p:cNvSpPr/>
          <p:nvPr/>
        </p:nvSpPr>
        <p:spPr>
          <a:xfrm>
            <a:off x="3229275" y="3299934"/>
            <a:ext cx="2016225" cy="616790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找到黑线？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E819F33-F882-4F3A-8818-B3E2A47801A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4237388" y="2993635"/>
            <a:ext cx="1" cy="30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9083123-F884-49D1-98BC-B62DB73829F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237387" y="3916724"/>
            <a:ext cx="1" cy="40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FF022D5-622D-4480-83C4-87D566E581BB}"/>
              </a:ext>
            </a:extLst>
          </p:cNvPr>
          <p:cNvSpPr txBox="1"/>
          <p:nvPr/>
        </p:nvSpPr>
        <p:spPr>
          <a:xfrm>
            <a:off x="4258736" y="3916524"/>
            <a:ext cx="48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03606DB2-A238-4771-9930-DC87757D2F76}"/>
              </a:ext>
            </a:extLst>
          </p:cNvPr>
          <p:cNvSpPr/>
          <p:nvPr/>
        </p:nvSpPr>
        <p:spPr>
          <a:xfrm>
            <a:off x="3337288" y="4336389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根据连续性缩小范围搜索其他行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06E7BBF-C974-414C-A38D-43A124EF5296}"/>
              </a:ext>
            </a:extLst>
          </p:cNvPr>
          <p:cNvCxnSpPr>
            <a:cxnSpLocks/>
            <a:stCxn id="11" idx="3"/>
            <a:endCxn id="9" idx="3"/>
          </p:cNvCxnSpPr>
          <p:nvPr/>
        </p:nvCxnSpPr>
        <p:spPr>
          <a:xfrm flipH="1" flipV="1">
            <a:off x="5137487" y="2743082"/>
            <a:ext cx="108013" cy="865247"/>
          </a:xfrm>
          <a:prstGeom prst="bentConnector3">
            <a:avLst>
              <a:gd name="adj1" fmla="val -211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B59F69C-41B8-4660-9B8A-24283FA8544B}"/>
              </a:ext>
            </a:extLst>
          </p:cNvPr>
          <p:cNvSpPr txBox="1"/>
          <p:nvPr/>
        </p:nvSpPr>
        <p:spPr>
          <a:xfrm>
            <a:off x="5554066" y="2991039"/>
            <a:ext cx="48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27E899E-0993-4FF8-A4FB-4288B580CE6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237386" y="4837495"/>
            <a:ext cx="1" cy="37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B1061BD2-5AEB-4173-84D7-CCA12BA70BD3}"/>
              </a:ext>
            </a:extLst>
          </p:cNvPr>
          <p:cNvSpPr/>
          <p:nvPr/>
        </p:nvSpPr>
        <p:spPr>
          <a:xfrm>
            <a:off x="3337287" y="5208235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部分有效行加权平均求偏移量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59E8DCB-23D0-421A-9B17-68DD8430004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137485" y="4586942"/>
            <a:ext cx="720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流程图: 决策 57">
            <a:extLst>
              <a:ext uri="{FF2B5EF4-FFF2-40B4-BE49-F238E27FC236}">
                <a16:creationId xmlns:a16="http://schemas.microsoft.com/office/drawing/2014/main" id="{3A73392A-17F9-422D-86DF-FB94FA855432}"/>
              </a:ext>
            </a:extLst>
          </p:cNvPr>
          <p:cNvSpPr/>
          <p:nvPr/>
        </p:nvSpPr>
        <p:spPr>
          <a:xfrm>
            <a:off x="5857568" y="4283553"/>
            <a:ext cx="2016225" cy="616790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有效行数量？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6267C1C-96FF-4482-99AA-F0B9F81D0D9A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873793" y="4586942"/>
            <a:ext cx="360039" cy="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67946AF7-385B-4310-AD7A-6FB65ABEB3D6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245949" y="3295671"/>
            <a:ext cx="607614" cy="1368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B68A0022-9479-42CC-BFCB-89379EF55B62}"/>
              </a:ext>
            </a:extLst>
          </p:cNvPr>
          <p:cNvSpPr/>
          <p:nvPr/>
        </p:nvSpPr>
        <p:spPr>
          <a:xfrm>
            <a:off x="8233832" y="4336389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弯道</a:t>
            </a:r>
            <a:r>
              <a:rPr lang="en-US" altLang="zh-CN" sz="1600" dirty="0"/>
              <a:t>PID</a:t>
            </a:r>
            <a:r>
              <a:rPr lang="zh-CN" altLang="en-US" sz="1600" dirty="0"/>
              <a:t>参数，慢速</a:t>
            </a:r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A4637DFD-61BD-4BFE-85B8-96D9BB50E66B}"/>
              </a:ext>
            </a:extLst>
          </p:cNvPr>
          <p:cNvSpPr/>
          <p:nvPr/>
        </p:nvSpPr>
        <p:spPr>
          <a:xfrm>
            <a:off x="8233832" y="3415418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直道</a:t>
            </a:r>
            <a:r>
              <a:rPr lang="en-US" altLang="zh-CN" sz="1600" dirty="0"/>
              <a:t>PID</a:t>
            </a:r>
            <a:r>
              <a:rPr lang="zh-CN" altLang="en-US" sz="1600" dirty="0"/>
              <a:t>参数，高速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51942C8-DC6C-4A1D-AFD5-FD4C980C9620}"/>
              </a:ext>
            </a:extLst>
          </p:cNvPr>
          <p:cNvSpPr txBox="1"/>
          <p:nvPr/>
        </p:nvSpPr>
        <p:spPr>
          <a:xfrm>
            <a:off x="7268570" y="3275249"/>
            <a:ext cx="48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多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3F93FDD-DD53-481C-8C9B-F5B37D16D8D6}"/>
              </a:ext>
            </a:extLst>
          </p:cNvPr>
          <p:cNvSpPr txBox="1"/>
          <p:nvPr/>
        </p:nvSpPr>
        <p:spPr>
          <a:xfrm>
            <a:off x="7801785" y="4652829"/>
            <a:ext cx="28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少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63FEBD8-B9C9-458B-87FF-341426C5D11B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4237385" y="5709341"/>
            <a:ext cx="1" cy="27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流程图: 过程 71">
            <a:extLst>
              <a:ext uri="{FF2B5EF4-FFF2-40B4-BE49-F238E27FC236}">
                <a16:creationId xmlns:a16="http://schemas.microsoft.com/office/drawing/2014/main" id="{CBBCD800-2A31-4FC4-B2F0-057873148652}"/>
              </a:ext>
            </a:extLst>
          </p:cNvPr>
          <p:cNvSpPr/>
          <p:nvPr/>
        </p:nvSpPr>
        <p:spPr>
          <a:xfrm>
            <a:off x="3337287" y="5980195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部分有效行拟合求斜率</a:t>
            </a:r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B20000DA-188C-4660-8B0A-7BBE41ECC43D}"/>
              </a:ext>
            </a:extLst>
          </p:cNvPr>
          <p:cNvCxnSpPr>
            <a:cxnSpLocks/>
            <a:stCxn id="72" idx="3"/>
            <a:endCxn id="54" idx="3"/>
          </p:cNvCxnSpPr>
          <p:nvPr/>
        </p:nvCxnSpPr>
        <p:spPr>
          <a:xfrm flipV="1">
            <a:off x="5137484" y="5458788"/>
            <a:ext cx="12700" cy="77196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51F164F5-8075-4799-9027-67901E7C224C}"/>
              </a:ext>
            </a:extLst>
          </p:cNvPr>
          <p:cNvCxnSpPr>
            <a:cxnSpLocks/>
          </p:cNvCxnSpPr>
          <p:nvPr/>
        </p:nvCxnSpPr>
        <p:spPr>
          <a:xfrm>
            <a:off x="5353512" y="584476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流程图: 过程 79">
            <a:extLst>
              <a:ext uri="{FF2B5EF4-FFF2-40B4-BE49-F238E27FC236}">
                <a16:creationId xmlns:a16="http://schemas.microsoft.com/office/drawing/2014/main" id="{C7250481-F82A-4A08-A89F-A62BA89EC621}"/>
              </a:ext>
            </a:extLst>
          </p:cNvPr>
          <p:cNvSpPr/>
          <p:nvPr/>
        </p:nvSpPr>
        <p:spPr>
          <a:xfrm>
            <a:off x="6433635" y="5594215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PID</a:t>
            </a:r>
            <a:r>
              <a:rPr lang="zh-CN" altLang="en-US" sz="1600" dirty="0"/>
              <a:t>输入</a:t>
            </a:r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07FC49A2-DA1D-4C9D-9A06-497B70136F55}"/>
              </a:ext>
            </a:extLst>
          </p:cNvPr>
          <p:cNvSpPr/>
          <p:nvPr/>
        </p:nvSpPr>
        <p:spPr>
          <a:xfrm>
            <a:off x="3337287" y="6561840"/>
            <a:ext cx="1800197" cy="50110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当前速度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C4245EF3-A791-4AC6-A971-15A228B06343}"/>
              </a:ext>
            </a:extLst>
          </p:cNvPr>
          <p:cNvCxnSpPr>
            <a:cxnSpLocks/>
            <a:stCxn id="32" idx="3"/>
            <a:endCxn id="80" idx="2"/>
          </p:cNvCxnSpPr>
          <p:nvPr/>
        </p:nvCxnSpPr>
        <p:spPr>
          <a:xfrm flipV="1">
            <a:off x="5137484" y="6095321"/>
            <a:ext cx="2196250" cy="717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1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05B74D-EBB4-431C-BA56-1DB28DB9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5" y="1240061"/>
            <a:ext cx="5842344" cy="488415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0A63C869-A01B-4068-BE5C-C49D7D91DE61}"/>
              </a:ext>
            </a:extLst>
          </p:cNvPr>
          <p:cNvSpPr txBox="1"/>
          <p:nvPr/>
        </p:nvSpPr>
        <p:spPr>
          <a:xfrm>
            <a:off x="6873760" y="1800341"/>
            <a:ext cx="321099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总体运动方向：从左向右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602753" y="110645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自主避障策略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286EDEC-21D1-4845-AE5D-64ECDA85D52A}"/>
              </a:ext>
            </a:extLst>
          </p:cNvPr>
          <p:cNvSpPr/>
          <p:nvPr/>
        </p:nvSpPr>
        <p:spPr>
          <a:xfrm>
            <a:off x="6873760" y="2464197"/>
            <a:ext cx="3051849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距前方障碍物</a:t>
            </a:r>
            <a:r>
              <a:rPr lang="en-US" altLang="zh-CN" dirty="0" err="1">
                <a:solidFill>
                  <a:schemeClr val="tx1"/>
                </a:solidFill>
              </a:rPr>
              <a:t>xcm</a:t>
            </a:r>
            <a:r>
              <a:rPr lang="zh-CN" altLang="en-US" dirty="0">
                <a:solidFill>
                  <a:schemeClr val="tx1"/>
                </a:solidFill>
              </a:rPr>
              <a:t>时停车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F69937C-2B5C-47D9-8128-88B35083D888}"/>
              </a:ext>
            </a:extLst>
          </p:cNvPr>
          <p:cNvSpPr/>
          <p:nvPr/>
        </p:nvSpPr>
        <p:spPr>
          <a:xfrm>
            <a:off x="6599483" y="3401032"/>
            <a:ext cx="3600401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停车、判断左右方向障碍物距离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EC8046-B525-4DC6-AFFF-294AF9B1D43C}"/>
              </a:ext>
            </a:extLst>
          </p:cNvPr>
          <p:cNvSpPr/>
          <p:nvPr/>
        </p:nvSpPr>
        <p:spPr>
          <a:xfrm>
            <a:off x="6873760" y="4353142"/>
            <a:ext cx="3051849" cy="533918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根据记忆转弯、记忆方向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再前进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B8FB32-FDAA-45DA-B252-AF5539B9A024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 flipH="1">
            <a:off x="8399684" y="2882388"/>
            <a:ext cx="1" cy="51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62F5C28-4207-488B-B3FE-EA61BD4F1B4B}"/>
              </a:ext>
            </a:extLst>
          </p:cNvPr>
          <p:cNvCxnSpPr>
            <a:stCxn id="58" idx="2"/>
            <a:endCxn id="59" idx="0"/>
          </p:cNvCxnSpPr>
          <p:nvPr/>
        </p:nvCxnSpPr>
        <p:spPr>
          <a:xfrm>
            <a:off x="8399684" y="3819223"/>
            <a:ext cx="1" cy="533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0A928C9-B614-46BD-9471-A74CB51539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27645" y="3271256"/>
            <a:ext cx="1946808" cy="750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8C4D658-2AB1-4A3B-8BE7-694950BF01FA}"/>
              </a:ext>
            </a:extLst>
          </p:cNvPr>
          <p:cNvCxnSpPr>
            <a:stCxn id="59" idx="3"/>
          </p:cNvCxnSpPr>
          <p:nvPr/>
        </p:nvCxnSpPr>
        <p:spPr>
          <a:xfrm>
            <a:off x="9925609" y="4620101"/>
            <a:ext cx="750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9DC20A2-1746-4328-B36A-D63A11CE64B4}"/>
              </a:ext>
            </a:extLst>
          </p:cNvPr>
          <p:cNvSpPr txBox="1"/>
          <p:nvPr/>
        </p:nvSpPr>
        <p:spPr>
          <a:xfrm>
            <a:off x="10676490" y="31190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前进途中判断</a:t>
            </a:r>
            <a:endParaRPr lang="en-US" altLang="zh-CN" dirty="0"/>
          </a:p>
          <a:p>
            <a:r>
              <a:rPr lang="zh-CN" altLang="en-US" dirty="0"/>
              <a:t>是否已到终点区</a:t>
            </a:r>
          </a:p>
        </p:txBody>
      </p:sp>
    </p:spTree>
    <p:extLst>
      <p:ext uri="{BB962C8B-B14F-4D97-AF65-F5344CB8AC3E}">
        <p14:creationId xmlns:p14="http://schemas.microsoft.com/office/powerpoint/2010/main" val="629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A63C869-A01B-4068-BE5C-C49D7D91DE61}"/>
              </a:ext>
            </a:extLst>
          </p:cNvPr>
          <p:cNvSpPr txBox="1"/>
          <p:nvPr/>
        </p:nvSpPr>
        <p:spPr>
          <a:xfrm>
            <a:off x="746581" y="2599879"/>
            <a:ext cx="173551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逻辑划分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1" y="68218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软件详细设计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A3EDD0-9488-48A5-B000-C3CCC28A0267}"/>
              </a:ext>
            </a:extLst>
          </p:cNvPr>
          <p:cNvSpPr/>
          <p:nvPr/>
        </p:nvSpPr>
        <p:spPr>
          <a:xfrm>
            <a:off x="3981103" y="3328293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wifi</a:t>
            </a:r>
            <a:r>
              <a:rPr lang="zh-CN" altLang="en-US" dirty="0">
                <a:solidFill>
                  <a:schemeClr val="tx1"/>
                </a:solidFill>
              </a:rPr>
              <a:t>模块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078A40-3C02-4D4B-96F1-10341E4EA8BE}"/>
              </a:ext>
            </a:extLst>
          </p:cNvPr>
          <p:cNvSpPr/>
          <p:nvPr/>
        </p:nvSpPr>
        <p:spPr>
          <a:xfrm>
            <a:off x="6211644" y="4303090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STM32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4A28E99-CCFA-47E0-ACC3-08394E0D78FF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4639218" y="3746484"/>
            <a:ext cx="2230541" cy="5566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E7350BC-A079-4EF1-8336-8F377D6F91BC}"/>
              </a:ext>
            </a:extLst>
          </p:cNvPr>
          <p:cNvSpPr/>
          <p:nvPr/>
        </p:nvSpPr>
        <p:spPr>
          <a:xfrm>
            <a:off x="6211644" y="5259980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自主寻迹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8CF26E-30B1-453E-A5B5-CD2D69E6459C}"/>
              </a:ext>
            </a:extLst>
          </p:cNvPr>
          <p:cNvSpPr/>
          <p:nvPr/>
        </p:nvSpPr>
        <p:spPr>
          <a:xfrm>
            <a:off x="9737097" y="5259980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自主避障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09B6C6-01FE-4177-BC2A-BAF3D0260FDD}"/>
              </a:ext>
            </a:extLst>
          </p:cNvPr>
          <p:cNvSpPr/>
          <p:nvPr/>
        </p:nvSpPr>
        <p:spPr>
          <a:xfrm>
            <a:off x="3472401" y="5360384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人工控制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388ADC-C012-4E48-8FC9-03041BE2ABE7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4130516" y="4721281"/>
            <a:ext cx="2739243" cy="63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2F6C8C-6CAA-46E5-ADA0-E6F2B6768C47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6869759" y="4721281"/>
            <a:ext cx="0" cy="53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6F9EBFC-541C-4606-AAC0-71E38FC00E6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6869759" y="4721281"/>
            <a:ext cx="3525453" cy="53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889BE7B-2033-42D8-85D7-B08BE91B25B6}"/>
              </a:ext>
            </a:extLst>
          </p:cNvPr>
          <p:cNvSpPr/>
          <p:nvPr/>
        </p:nvSpPr>
        <p:spPr>
          <a:xfrm>
            <a:off x="3688425" y="6432787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舵机控制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4208B59-EDCD-4C5A-B3DD-BB52CCA0F97C}"/>
              </a:ext>
            </a:extLst>
          </p:cNvPr>
          <p:cNvSpPr/>
          <p:nvPr/>
        </p:nvSpPr>
        <p:spPr>
          <a:xfrm>
            <a:off x="2290144" y="6432787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小车移动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64F93C4-9B68-4558-B648-2FEA750B1598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4130516" y="5778575"/>
            <a:ext cx="216024" cy="65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80A87E0-A0A7-41D4-AA58-C85BA2DE408C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 flipH="1">
            <a:off x="2948259" y="5778575"/>
            <a:ext cx="1182257" cy="65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72684F0-ADF0-4FB5-82E7-3D321A04AB84}"/>
              </a:ext>
            </a:extLst>
          </p:cNvPr>
          <p:cNvSpPr/>
          <p:nvPr/>
        </p:nvSpPr>
        <p:spPr>
          <a:xfrm>
            <a:off x="880113" y="3309316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70D98C8-4552-4EC4-AD52-B9D4A9B748EC}"/>
              </a:ext>
            </a:extLst>
          </p:cNvPr>
          <p:cNvCxnSpPr>
            <a:cxnSpLocks/>
            <a:stCxn id="30" idx="3"/>
            <a:endCxn id="2" idx="1"/>
          </p:cNvCxnSpPr>
          <p:nvPr/>
        </p:nvCxnSpPr>
        <p:spPr>
          <a:xfrm>
            <a:off x="2196343" y="3518412"/>
            <a:ext cx="1784760" cy="189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9393D49-9C7F-47DC-A6D1-52431B4398C2}"/>
              </a:ext>
            </a:extLst>
          </p:cNvPr>
          <p:cNvSpPr txBox="1"/>
          <p:nvPr/>
        </p:nvSpPr>
        <p:spPr>
          <a:xfrm>
            <a:off x="2804864" y="3209067"/>
            <a:ext cx="66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wifi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2DF383F-4E95-4494-869A-1F0D0FF9F909}"/>
              </a:ext>
            </a:extLst>
          </p:cNvPr>
          <p:cNvSpPr/>
          <p:nvPr/>
        </p:nvSpPr>
        <p:spPr>
          <a:xfrm>
            <a:off x="867612" y="6432786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摄像头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5CB9E1-434D-4300-8B1D-615E15A1C5B0}"/>
              </a:ext>
            </a:extLst>
          </p:cNvPr>
          <p:cNvSpPr txBox="1"/>
          <p:nvPr/>
        </p:nvSpPr>
        <p:spPr>
          <a:xfrm>
            <a:off x="5621679" y="3700233"/>
            <a:ext cx="238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模式选择、人工控制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BC2BA2A-19A1-4547-A2B7-4247F6CF7954}"/>
              </a:ext>
            </a:extLst>
          </p:cNvPr>
          <p:cNvCxnSpPr>
            <a:stCxn id="45" idx="0"/>
            <a:endCxn id="2" idx="2"/>
          </p:cNvCxnSpPr>
          <p:nvPr/>
        </p:nvCxnSpPr>
        <p:spPr>
          <a:xfrm flipV="1">
            <a:off x="1525727" y="3746484"/>
            <a:ext cx="3113491" cy="268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4057068-E1BE-48DE-8880-7C636725AADD}"/>
              </a:ext>
            </a:extLst>
          </p:cNvPr>
          <p:cNvSpPr/>
          <p:nvPr/>
        </p:nvSpPr>
        <p:spPr>
          <a:xfrm>
            <a:off x="5485968" y="6419402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OpenMV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9BF75EC-50A4-4B8F-9DF5-D8E373F1B37E}"/>
              </a:ext>
            </a:extLst>
          </p:cNvPr>
          <p:cNvSpPr/>
          <p:nvPr/>
        </p:nvSpPr>
        <p:spPr>
          <a:xfrm>
            <a:off x="7149855" y="6455876"/>
            <a:ext cx="131623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小车移动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5984131-F4BD-44C9-8F93-CA594F322C5F}"/>
              </a:ext>
            </a:extLst>
          </p:cNvPr>
          <p:cNvCxnSpPr>
            <a:stCxn id="63" idx="0"/>
            <a:endCxn id="13" idx="2"/>
          </p:cNvCxnSpPr>
          <p:nvPr/>
        </p:nvCxnSpPr>
        <p:spPr>
          <a:xfrm flipV="1">
            <a:off x="6144083" y="5678171"/>
            <a:ext cx="725676" cy="741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318309C-48DD-4237-A58A-166950706CB0}"/>
              </a:ext>
            </a:extLst>
          </p:cNvPr>
          <p:cNvCxnSpPr>
            <a:stCxn id="13" idx="2"/>
            <a:endCxn id="64" idx="0"/>
          </p:cNvCxnSpPr>
          <p:nvPr/>
        </p:nvCxnSpPr>
        <p:spPr>
          <a:xfrm>
            <a:off x="6869759" y="5678171"/>
            <a:ext cx="938211" cy="7777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22A5B5A-1896-4E81-8EAF-E8E2631D3326}"/>
              </a:ext>
            </a:extLst>
          </p:cNvPr>
          <p:cNvSpPr txBox="1"/>
          <p:nvPr/>
        </p:nvSpPr>
        <p:spPr>
          <a:xfrm>
            <a:off x="7341368" y="5811292"/>
            <a:ext cx="167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编码反馈、</a:t>
            </a:r>
            <a:r>
              <a:rPr lang="en-US" altLang="zh-CN" dirty="0" err="1"/>
              <a:t>PID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E2B43E4-1777-4712-BE92-2081EFA6B34D}"/>
              </a:ext>
            </a:extLst>
          </p:cNvPr>
          <p:cNvSpPr/>
          <p:nvPr/>
        </p:nvSpPr>
        <p:spPr>
          <a:xfrm>
            <a:off x="9146387" y="6419402"/>
            <a:ext cx="1464898" cy="653307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超声传感器、</a:t>
            </a:r>
            <a:r>
              <a:rPr lang="en-US" altLang="zh-CN" dirty="0">
                <a:solidFill>
                  <a:schemeClr val="tx1"/>
                </a:solidFill>
              </a:rPr>
              <a:t>IMU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CCEB290-8064-4E75-9E70-5D24D6173E94}"/>
              </a:ext>
            </a:extLst>
          </p:cNvPr>
          <p:cNvCxnSpPr>
            <a:cxnSpLocks/>
            <a:stCxn id="71" idx="0"/>
            <a:endCxn id="14" idx="2"/>
          </p:cNvCxnSpPr>
          <p:nvPr/>
        </p:nvCxnSpPr>
        <p:spPr>
          <a:xfrm flipV="1">
            <a:off x="9878836" y="5678171"/>
            <a:ext cx="516376" cy="74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2C4742E7-A7DD-40DA-B5BC-B9DE7C30E176}"/>
              </a:ext>
            </a:extLst>
          </p:cNvPr>
          <p:cNvSpPr/>
          <p:nvPr/>
        </p:nvSpPr>
        <p:spPr>
          <a:xfrm>
            <a:off x="10889225" y="6419401"/>
            <a:ext cx="1454806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小车移动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037E533-4A0A-46CD-9FA6-CDD066091C6E}"/>
              </a:ext>
            </a:extLst>
          </p:cNvPr>
          <p:cNvCxnSpPr>
            <a:stCxn id="14" idx="2"/>
            <a:endCxn id="74" idx="0"/>
          </p:cNvCxnSpPr>
          <p:nvPr/>
        </p:nvCxnSpPr>
        <p:spPr>
          <a:xfrm>
            <a:off x="10395212" y="5678171"/>
            <a:ext cx="1221416" cy="74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D4EC9A78-1EC4-4602-925C-223628953A59}"/>
              </a:ext>
            </a:extLst>
          </p:cNvPr>
          <p:cNvSpPr txBox="1"/>
          <p:nvPr/>
        </p:nvSpPr>
        <p:spPr>
          <a:xfrm>
            <a:off x="733423" y="1234281"/>
            <a:ext cx="173551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40D5436-2D19-4416-9507-4FCF91889FD1}"/>
              </a:ext>
            </a:extLst>
          </p:cNvPr>
          <p:cNvSpPr txBox="1"/>
          <p:nvPr/>
        </p:nvSpPr>
        <p:spPr>
          <a:xfrm>
            <a:off x="882521" y="1681346"/>
            <a:ext cx="554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 </a:t>
            </a:r>
            <a:r>
              <a:rPr lang="en-US" altLang="zh-CN" dirty="0" err="1"/>
              <a:t>x64</a:t>
            </a:r>
            <a:endParaRPr lang="en-US" altLang="zh-CN" dirty="0"/>
          </a:p>
          <a:p>
            <a:r>
              <a:rPr lang="en-US" altLang="zh-CN" dirty="0" err="1"/>
              <a:t>STM32</a:t>
            </a:r>
            <a:r>
              <a:rPr lang="en-US" altLang="zh-CN" dirty="0"/>
              <a:t>    </a:t>
            </a:r>
            <a:r>
              <a:rPr lang="zh-CN" altLang="en-US" dirty="0"/>
              <a:t>：</a:t>
            </a:r>
            <a:r>
              <a:rPr lang="en-US" altLang="zh-CN" dirty="0" err="1"/>
              <a:t>STM32CubeMX</a:t>
            </a:r>
            <a:r>
              <a:rPr lang="zh-CN" altLang="en-US" dirty="0"/>
              <a:t>、</a:t>
            </a:r>
            <a:r>
              <a:rPr lang="en-US" altLang="zh-CN" dirty="0"/>
              <a:t>Keil </a:t>
            </a:r>
            <a:r>
              <a:rPr lang="en-US" altLang="zh-CN" dirty="0" err="1"/>
              <a:t>uVision5</a:t>
            </a:r>
            <a:r>
              <a:rPr lang="en-US" altLang="zh-CN" dirty="0"/>
              <a:t>——C++</a:t>
            </a:r>
          </a:p>
          <a:p>
            <a:r>
              <a:rPr lang="en-US" altLang="zh-CN" dirty="0" err="1"/>
              <a:t>OpenMV</a:t>
            </a:r>
            <a:r>
              <a:rPr lang="zh-CN" altLang="en-US" dirty="0"/>
              <a:t>：</a:t>
            </a:r>
            <a:r>
              <a:rPr lang="en-US" altLang="zh-CN" b="0" i="0" dirty="0" err="1">
                <a:effectLst/>
                <a:latin typeface="-apple-system"/>
              </a:rPr>
              <a:t>OpenMVIDE</a:t>
            </a:r>
            <a:r>
              <a:rPr lang="en-US" altLang="zh-CN" b="0" i="0" dirty="0">
                <a:effectLst/>
                <a:latin typeface="-apple-system"/>
              </a:rPr>
              <a:t>                                 </a:t>
            </a:r>
            <a:r>
              <a:rPr lang="en-US" altLang="zh-CN" dirty="0">
                <a:latin typeface="-apple-system"/>
              </a:rPr>
              <a:t>——Python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4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2FCFF3-A12D-4200-91EB-AB0FE8EEC2EC}"/>
              </a:ext>
            </a:extLst>
          </p:cNvPr>
          <p:cNvSpPr txBox="1"/>
          <p:nvPr/>
        </p:nvSpPr>
        <p:spPr>
          <a:xfrm>
            <a:off x="607121" y="68218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软件详细设计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01DDD59-36CB-4AC1-935F-6A8DCE67EE8A}"/>
              </a:ext>
            </a:extLst>
          </p:cNvPr>
          <p:cNvSpPr txBox="1">
            <a:spLocks/>
          </p:cNvSpPr>
          <p:nvPr/>
        </p:nvSpPr>
        <p:spPr>
          <a:xfrm>
            <a:off x="577218" y="255259"/>
            <a:ext cx="3948238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  控制算法及软件设计方案介绍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4EC9A78-1EC4-4602-925C-223628953A59}"/>
              </a:ext>
            </a:extLst>
          </p:cNvPr>
          <p:cNvSpPr txBox="1"/>
          <p:nvPr/>
        </p:nvSpPr>
        <p:spPr>
          <a:xfrm>
            <a:off x="733423" y="1162703"/>
            <a:ext cx="238358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各模块逻辑框图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40D5436-2D19-4416-9507-4FCF91889FD1}"/>
              </a:ext>
            </a:extLst>
          </p:cNvPr>
          <p:cNvSpPr txBox="1"/>
          <p:nvPr/>
        </p:nvSpPr>
        <p:spPr>
          <a:xfrm>
            <a:off x="894908" y="1549983"/>
            <a:ext cx="131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人工控制：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0A8741A-F862-4F44-8294-1BE1B9698507}"/>
              </a:ext>
            </a:extLst>
          </p:cNvPr>
          <p:cNvSpPr/>
          <p:nvPr/>
        </p:nvSpPr>
        <p:spPr>
          <a:xfrm>
            <a:off x="2223599" y="2209189"/>
            <a:ext cx="238665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摄像头采集数据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7B7E8A-B7CE-408C-B885-8DE9DB266475}"/>
              </a:ext>
            </a:extLst>
          </p:cNvPr>
          <p:cNvSpPr/>
          <p:nvPr/>
        </p:nvSpPr>
        <p:spPr>
          <a:xfrm>
            <a:off x="5535967" y="1205407"/>
            <a:ext cx="115212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925E743-FB78-4B41-9520-C382751339FC}"/>
              </a:ext>
            </a:extLst>
          </p:cNvPr>
          <p:cNvCxnSpPr>
            <a:stCxn id="38" idx="0"/>
            <a:endCxn id="41" idx="2"/>
          </p:cNvCxnSpPr>
          <p:nvPr/>
        </p:nvCxnSpPr>
        <p:spPr>
          <a:xfrm flipV="1">
            <a:off x="3416928" y="1623598"/>
            <a:ext cx="2695103" cy="58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800A056-67BB-4AB1-8FF9-3C833D248C14}"/>
              </a:ext>
            </a:extLst>
          </p:cNvPr>
          <p:cNvSpPr/>
          <p:nvPr/>
        </p:nvSpPr>
        <p:spPr>
          <a:xfrm>
            <a:off x="5535967" y="2209188"/>
            <a:ext cx="115212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STM32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7C6812B-DAF3-4BCA-9C04-4DC7A41AABCE}"/>
              </a:ext>
            </a:extLst>
          </p:cNvPr>
          <p:cNvCxnSpPr>
            <a:endCxn id="42" idx="0"/>
          </p:cNvCxnSpPr>
          <p:nvPr/>
        </p:nvCxnSpPr>
        <p:spPr>
          <a:xfrm>
            <a:off x="6112031" y="1623598"/>
            <a:ext cx="0" cy="58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47DD8D8-371F-4F00-B553-786E103DA046}"/>
              </a:ext>
            </a:extLst>
          </p:cNvPr>
          <p:cNvSpPr txBox="1"/>
          <p:nvPr/>
        </p:nvSpPr>
        <p:spPr>
          <a:xfrm>
            <a:off x="4118236" y="1597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D85E51-4274-4BDD-9C56-3066E9D06C97}"/>
              </a:ext>
            </a:extLst>
          </p:cNvPr>
          <p:cNvSpPr txBox="1"/>
          <p:nvPr/>
        </p:nvSpPr>
        <p:spPr>
          <a:xfrm>
            <a:off x="6045005" y="169690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小车移动、机械爪抓取指令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FB1B634-6AC1-4831-89F0-4A5F6C64A1D4}"/>
              </a:ext>
            </a:extLst>
          </p:cNvPr>
          <p:cNvSpPr/>
          <p:nvPr/>
        </p:nvSpPr>
        <p:spPr>
          <a:xfrm>
            <a:off x="7847532" y="2741641"/>
            <a:ext cx="115212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L298N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4E8B3D-45B1-4E98-BEA3-3A4BE133BC46}"/>
              </a:ext>
            </a:extLst>
          </p:cNvPr>
          <p:cNvSpPr/>
          <p:nvPr/>
        </p:nvSpPr>
        <p:spPr>
          <a:xfrm>
            <a:off x="7847532" y="2209188"/>
            <a:ext cx="1944216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SG90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 err="1">
                <a:solidFill>
                  <a:schemeClr val="tx1"/>
                </a:solidFill>
              </a:rPr>
              <a:t>MG995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4A5D9A-15E8-4833-8896-4A0D1A4BCB61}"/>
              </a:ext>
            </a:extLst>
          </p:cNvPr>
          <p:cNvCxnSpPr>
            <a:stCxn id="42" idx="3"/>
            <a:endCxn id="49" idx="1"/>
          </p:cNvCxnSpPr>
          <p:nvPr/>
        </p:nvCxnSpPr>
        <p:spPr>
          <a:xfrm>
            <a:off x="6688095" y="2418284"/>
            <a:ext cx="1159437" cy="53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9C1144C-52FD-40A2-9188-C3F5963F77AE}"/>
              </a:ext>
            </a:extLst>
          </p:cNvPr>
          <p:cNvCxnSpPr>
            <a:stCxn id="42" idx="3"/>
            <a:endCxn id="50" idx="1"/>
          </p:cNvCxnSpPr>
          <p:nvPr/>
        </p:nvCxnSpPr>
        <p:spPr>
          <a:xfrm>
            <a:off x="6688095" y="2418284"/>
            <a:ext cx="1159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5980FC8-C748-4F11-8FE2-BD809393E4B2}"/>
              </a:ext>
            </a:extLst>
          </p:cNvPr>
          <p:cNvSpPr txBox="1"/>
          <p:nvPr/>
        </p:nvSpPr>
        <p:spPr>
          <a:xfrm>
            <a:off x="894907" y="3193202"/>
            <a:ext cx="131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自主寻迹：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A1BC290-476E-4C80-A687-3E464E887FCD}"/>
              </a:ext>
            </a:extLst>
          </p:cNvPr>
          <p:cNvSpPr/>
          <p:nvPr/>
        </p:nvSpPr>
        <p:spPr>
          <a:xfrm>
            <a:off x="1902664" y="3678543"/>
            <a:ext cx="4022655" cy="1201966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5C152EB-9837-4EAC-8A03-923AB72110A6}"/>
              </a:ext>
            </a:extLst>
          </p:cNvPr>
          <p:cNvSpPr/>
          <p:nvPr/>
        </p:nvSpPr>
        <p:spPr>
          <a:xfrm>
            <a:off x="2138798" y="4350262"/>
            <a:ext cx="197943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摄像头采集数据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B708798-FB8B-4362-A26E-23C36E36EA4F}"/>
              </a:ext>
            </a:extLst>
          </p:cNvPr>
          <p:cNvSpPr/>
          <p:nvPr/>
        </p:nvSpPr>
        <p:spPr>
          <a:xfrm>
            <a:off x="4664287" y="4350261"/>
            <a:ext cx="115212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C2427EB-1843-4CDA-B0F6-47D9AC059C73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4118236" y="4559357"/>
            <a:ext cx="5460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8491EC8-F19E-4524-A3F5-611ED061AA4B}"/>
              </a:ext>
            </a:extLst>
          </p:cNvPr>
          <p:cNvSpPr txBox="1"/>
          <p:nvPr/>
        </p:nvSpPr>
        <p:spPr>
          <a:xfrm>
            <a:off x="3437998" y="38297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OpenMV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64D6EF1-453A-474D-A566-DC437D5F25B1}"/>
              </a:ext>
            </a:extLst>
          </p:cNvPr>
          <p:cNvSpPr/>
          <p:nvPr/>
        </p:nvSpPr>
        <p:spPr>
          <a:xfrm>
            <a:off x="7211611" y="4350260"/>
            <a:ext cx="1606561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寻迹、速度和小车位置的控制算法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532BAB6-1BE3-4C4B-A7BC-FB31D19673A6}"/>
              </a:ext>
            </a:extLst>
          </p:cNvPr>
          <p:cNvCxnSpPr>
            <a:endCxn id="65" idx="1"/>
          </p:cNvCxnSpPr>
          <p:nvPr/>
        </p:nvCxnSpPr>
        <p:spPr>
          <a:xfrm>
            <a:off x="5816415" y="4559355"/>
            <a:ext cx="1395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D46FA78-2640-4CC5-BE8C-3F20536A0A14}"/>
              </a:ext>
            </a:extLst>
          </p:cNvPr>
          <p:cNvSpPr txBox="1"/>
          <p:nvPr/>
        </p:nvSpPr>
        <p:spPr>
          <a:xfrm>
            <a:off x="5872783" y="423417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道路斜率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995A4E5-8113-465C-AE2C-D93E89854B3A}"/>
              </a:ext>
            </a:extLst>
          </p:cNvPr>
          <p:cNvSpPr/>
          <p:nvPr/>
        </p:nvSpPr>
        <p:spPr>
          <a:xfrm>
            <a:off x="7211611" y="3353439"/>
            <a:ext cx="1606561" cy="41819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编码信息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ECE78CD-17C5-4848-AF13-1AE46682DC2C}"/>
              </a:ext>
            </a:extLst>
          </p:cNvPr>
          <p:cNvCxnSpPr>
            <a:stCxn id="67" idx="2"/>
            <a:endCxn id="65" idx="0"/>
          </p:cNvCxnSpPr>
          <p:nvPr/>
        </p:nvCxnSpPr>
        <p:spPr>
          <a:xfrm>
            <a:off x="8014892" y="3771629"/>
            <a:ext cx="0" cy="57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140E968F-CA76-4EAB-AE3B-06D5774EE23B}"/>
              </a:ext>
            </a:extLst>
          </p:cNvPr>
          <p:cNvSpPr/>
          <p:nvPr/>
        </p:nvSpPr>
        <p:spPr>
          <a:xfrm>
            <a:off x="9741828" y="4348247"/>
            <a:ext cx="241814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速度、方向控制输出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A14A797-58BE-4196-B3D3-83647B0795A9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 flipV="1">
            <a:off x="8818172" y="4557343"/>
            <a:ext cx="923656" cy="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C39F0131-8CF8-4922-BEBA-F5C6E4063585}"/>
              </a:ext>
            </a:extLst>
          </p:cNvPr>
          <p:cNvSpPr txBox="1"/>
          <p:nvPr/>
        </p:nvSpPr>
        <p:spPr>
          <a:xfrm>
            <a:off x="825295" y="4996704"/>
            <a:ext cx="131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自主避障：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6DDE520-AFEF-4578-B732-36408CD78830}"/>
              </a:ext>
            </a:extLst>
          </p:cNvPr>
          <p:cNvSpPr/>
          <p:nvPr/>
        </p:nvSpPr>
        <p:spPr>
          <a:xfrm>
            <a:off x="2138797" y="6129094"/>
            <a:ext cx="1606821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超声传感器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B981A21-8EE6-4107-A9F9-F2AC8F172826}"/>
              </a:ext>
            </a:extLst>
          </p:cNvPr>
          <p:cNvSpPr/>
          <p:nvPr/>
        </p:nvSpPr>
        <p:spPr>
          <a:xfrm>
            <a:off x="5349254" y="6129093"/>
            <a:ext cx="1152128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避障算法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135D964-3361-4455-A699-5FA16A21645E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3745618" y="6338189"/>
            <a:ext cx="16036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1944E44D-FF98-40DD-A203-375EC2C32070}"/>
              </a:ext>
            </a:extLst>
          </p:cNvPr>
          <p:cNvSpPr txBox="1"/>
          <p:nvPr/>
        </p:nvSpPr>
        <p:spPr>
          <a:xfrm>
            <a:off x="3883388" y="6033937"/>
            <a:ext cx="135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障碍物信息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BEEA233-DD26-48AA-B883-F8BB63A5665E}"/>
              </a:ext>
            </a:extLst>
          </p:cNvPr>
          <p:cNvSpPr/>
          <p:nvPr/>
        </p:nvSpPr>
        <p:spPr>
          <a:xfrm>
            <a:off x="5349255" y="5264477"/>
            <a:ext cx="1152128" cy="41819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IMU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78D0580-6E4F-4E27-AA17-732582BB200C}"/>
              </a:ext>
            </a:extLst>
          </p:cNvPr>
          <p:cNvCxnSpPr>
            <a:stCxn id="87" idx="2"/>
            <a:endCxn id="81" idx="0"/>
          </p:cNvCxnSpPr>
          <p:nvPr/>
        </p:nvCxnSpPr>
        <p:spPr>
          <a:xfrm flipH="1">
            <a:off x="5925318" y="5682667"/>
            <a:ext cx="1" cy="44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4AE65F70-702B-4F17-B455-A5D20BC5B32E}"/>
              </a:ext>
            </a:extLst>
          </p:cNvPr>
          <p:cNvSpPr/>
          <p:nvPr/>
        </p:nvSpPr>
        <p:spPr>
          <a:xfrm>
            <a:off x="7323688" y="6129093"/>
            <a:ext cx="2418140" cy="418191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速度、方向控制输出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E3718890-5896-4F74-8D73-016450D88364}"/>
              </a:ext>
            </a:extLst>
          </p:cNvPr>
          <p:cNvCxnSpPr>
            <a:stCxn id="81" idx="3"/>
            <a:endCxn id="90" idx="1"/>
          </p:cNvCxnSpPr>
          <p:nvPr/>
        </p:nvCxnSpPr>
        <p:spPr>
          <a:xfrm>
            <a:off x="6501382" y="6338189"/>
            <a:ext cx="822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3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12800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834" r="-21600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749248" y="3155277"/>
            <a:ext cx="5544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感谢倾听，敬请批评指导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749248" y="5327823"/>
            <a:ext cx="672879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749248" y="3835474"/>
            <a:ext cx="5544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75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4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96" r="-20096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6429375" y="3400301"/>
            <a:ext cx="4752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车体设计方案介绍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EA2696-2CDD-49F8-BAFC-8895E9A5C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3" y="309596"/>
            <a:ext cx="1257325" cy="12648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176EB5-1BBB-468E-9149-D3DB1ABC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439" y="309596"/>
            <a:ext cx="3237887" cy="28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2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2904848"/>
            <a:ext cx="5688632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车体为方形差速四驱，并采用双层结构。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电池组、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L298N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等驱动相关部件、超声模块放置在下层；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单片机、摄像头与各类传感器放置在上层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29" y="2248173"/>
            <a:ext cx="45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车体结构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92EA98-A8B3-41B3-903E-06AC74F6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3" y="1229234"/>
            <a:ext cx="5344378" cy="47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4519099" y="1111884"/>
            <a:ext cx="45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车体结构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AD39B1-78FA-4183-AA0D-0F63780BD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975" y="2069425"/>
            <a:ext cx="3410800" cy="3093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FA20BD-F734-4064-A678-5ED5A07B5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639" y="822137"/>
            <a:ext cx="3894510" cy="39043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02E40C-7EFA-4BA2-9C6C-3E18D70C9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52" y="1044693"/>
            <a:ext cx="3541181" cy="29858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2FDFDC9-C110-4552-9120-1EC3C8D4AB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839" y="4803815"/>
            <a:ext cx="2792516" cy="2229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9EDB4B-9D73-4984-BBC2-8A42B73C0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575" y="5016241"/>
            <a:ext cx="3428693" cy="2097013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64D53A42-5C5A-4253-BFEB-AFE2296D0CED}"/>
              </a:ext>
            </a:extLst>
          </p:cNvPr>
          <p:cNvSpPr/>
          <p:nvPr/>
        </p:nvSpPr>
        <p:spPr>
          <a:xfrm>
            <a:off x="5637287" y="2896245"/>
            <a:ext cx="79208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054C0B8-2C5F-413A-BA32-AB4407C7FD17}"/>
              </a:ext>
            </a:extLst>
          </p:cNvPr>
          <p:cNvSpPr/>
          <p:nvPr/>
        </p:nvSpPr>
        <p:spPr>
          <a:xfrm>
            <a:off x="5493271" y="3832349"/>
            <a:ext cx="576064" cy="466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188DD4C-7F13-4713-8CB8-793758E07848}"/>
              </a:ext>
            </a:extLst>
          </p:cNvPr>
          <p:cNvSpPr/>
          <p:nvPr/>
        </p:nvSpPr>
        <p:spPr>
          <a:xfrm>
            <a:off x="6357367" y="2461924"/>
            <a:ext cx="576064" cy="722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5F72ED3-6C48-41A9-A6C3-E4268E17AE79}"/>
              </a:ext>
            </a:extLst>
          </p:cNvPr>
          <p:cNvSpPr/>
          <p:nvPr/>
        </p:nvSpPr>
        <p:spPr>
          <a:xfrm>
            <a:off x="6658611" y="3931422"/>
            <a:ext cx="360040" cy="268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C321BEA-FFE9-4FF2-9E99-BFAB06FF656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329933" y="2537594"/>
            <a:ext cx="1307354" cy="646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14A6ADE-A7DF-47F0-BF16-EDDA17293B53}"/>
              </a:ext>
            </a:extLst>
          </p:cNvPr>
          <p:cNvCxnSpPr>
            <a:cxnSpLocks/>
            <a:stCxn id="25" idx="3"/>
            <a:endCxn id="21" idx="3"/>
          </p:cNvCxnSpPr>
          <p:nvPr/>
        </p:nvCxnSpPr>
        <p:spPr>
          <a:xfrm flipH="1">
            <a:off x="4397355" y="4230771"/>
            <a:ext cx="1180279" cy="1687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ADAF929-D74C-49DA-AFCE-28510281F5A0}"/>
              </a:ext>
            </a:extLst>
          </p:cNvPr>
          <p:cNvCxnSpPr>
            <a:stCxn id="26" idx="5"/>
            <a:endCxn id="14" idx="1"/>
          </p:cNvCxnSpPr>
          <p:nvPr/>
        </p:nvCxnSpPr>
        <p:spPr>
          <a:xfrm flipV="1">
            <a:off x="6849068" y="2774316"/>
            <a:ext cx="1956571" cy="304175"/>
          </a:xfrm>
          <a:prstGeom prst="line">
            <a:avLst/>
          </a:prstGeom>
          <a:ln>
            <a:solidFill>
              <a:srgbClr val="EF4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9758A4B-8EFC-454E-BE20-9C27DAA01A9A}"/>
              </a:ext>
            </a:extLst>
          </p:cNvPr>
          <p:cNvCxnSpPr>
            <a:stCxn id="27" idx="5"/>
            <a:endCxn id="23" idx="1"/>
          </p:cNvCxnSpPr>
          <p:nvPr/>
        </p:nvCxnSpPr>
        <p:spPr>
          <a:xfrm>
            <a:off x="6965924" y="4160715"/>
            <a:ext cx="1263651" cy="1904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2904848"/>
            <a:ext cx="5688632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类似死点夹紧四连杆机构，利用四连杆设计抓取机械手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借助重力放置目标物体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目标：最大程度利用舵机扭矩、提高抓取系统稳定性与可靠性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29" y="2248173"/>
            <a:ext cx="45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抓取机构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EB921-B86C-4F08-89BA-0600D1A6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055" y="3464521"/>
            <a:ext cx="3031020" cy="31558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0A4A28-89E8-4D0F-A18A-BE2A344F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29" y="1096045"/>
            <a:ext cx="2631090" cy="29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6627930" y="2904848"/>
            <a:ext cx="568863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静力学估算：采用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舵机时，在一般工作状态下，可以对物体两侧各施加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的夹紧力。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经过细微调整即可以获得更大的夹紧力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6627929" y="2248173"/>
            <a:ext cx="455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抓取机构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CDCA2-3D8D-4609-95E1-0DC65CC37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99" y="1115150"/>
            <a:ext cx="4099915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   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车体设计方案介绍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E4689-BE26-41F5-B679-8E1FE8644936}"/>
              </a:ext>
            </a:extLst>
          </p:cNvPr>
          <p:cNvSpPr txBox="1"/>
          <p:nvPr/>
        </p:nvSpPr>
        <p:spPr>
          <a:xfrm>
            <a:off x="3827416" y="3192880"/>
            <a:ext cx="5356867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类似死点夹紧四连杆机构，利用四连杆设计抓取机械手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利用盖板限制转动空间，防止转过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利用六角柱和垫片实现轴向定位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减小接触面积，从而减小摩擦力矩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极限位置钳口距离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，配合橡胶垫实现抓紧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F521A-030A-40AB-BFDC-FB993CA12FAE}"/>
              </a:ext>
            </a:extLst>
          </p:cNvPr>
          <p:cNvSpPr txBox="1"/>
          <p:nvPr/>
        </p:nvSpPr>
        <p:spPr>
          <a:xfrm>
            <a:off x="3827415" y="2536205"/>
            <a:ext cx="430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抓取机构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CC021D-3D02-490C-A009-02A3018CE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23" y="3832349"/>
            <a:ext cx="3351662" cy="29496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D55979-A51D-43B6-981F-BF8B05741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4" y="755515"/>
            <a:ext cx="3850534" cy="28035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9681AC-BF26-4BBE-B560-B89D9BDFA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4283" y="3976365"/>
            <a:ext cx="3477812" cy="2949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6E973F-18F6-4DA1-AC16-CF4A05B63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0270" y="851188"/>
            <a:ext cx="3598600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2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57" r="-2657"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6429375" y="3400301"/>
            <a:ext cx="475252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硬件连接方案介绍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B5CDB2-21E4-4F41-A399-3E710DFDE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3" y="309596"/>
            <a:ext cx="1257325" cy="12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">
        <p:dissolve/>
      </p:transition>
    </mc:Choice>
    <mc:Fallback xmlns="">
      <p:transition spd="slow" advClick="0" advTm="1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2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7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5" grpId="0"/>
      <p:bldP spid="1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欧美个性时装企划产品宣传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自定义设计方案">
  <a:themeElements>
    <a:clrScheme name="自定义 6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525252"/>
      </a:accent2>
      <a:accent3>
        <a:srgbClr val="000000"/>
      </a:accent3>
      <a:accent4>
        <a:srgbClr val="525252"/>
      </a:accent4>
      <a:accent5>
        <a:srgbClr val="000000"/>
      </a:accent5>
      <a:accent6>
        <a:srgbClr val="525252"/>
      </a:accent6>
      <a:hlink>
        <a:srgbClr val="000000"/>
      </a:hlink>
      <a:folHlink>
        <a:srgbClr val="52525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1578</Words>
  <Application>Microsoft Office PowerPoint</Application>
  <PresentationFormat>自定义</PresentationFormat>
  <Paragraphs>335</Paragraphs>
  <Slides>28</Slides>
  <Notes>28</Notes>
  <HiddenSlides>9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-apple-system</vt:lpstr>
      <vt:lpstr>等线</vt:lpstr>
      <vt:lpstr>宋体</vt:lpstr>
      <vt:lpstr>微软雅黑</vt:lpstr>
      <vt:lpstr>Arial</vt:lpstr>
      <vt:lpstr>Calibri</vt:lpstr>
      <vt:lpstr>Impact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欧美个性时装企划产品宣传ppt模板</dc:title>
  <dc:creator/>
  <cp:lastModifiedBy/>
  <cp:revision>1</cp:revision>
  <dcterms:created xsi:type="dcterms:W3CDTF">2016-11-25T03:49:38Z</dcterms:created>
  <dcterms:modified xsi:type="dcterms:W3CDTF">2022-07-04T13:52:01Z</dcterms:modified>
</cp:coreProperties>
</file>